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4"/>
  </p:notesMasterIdLst>
  <p:sldIdLst>
    <p:sldId id="367" r:id="rId2"/>
    <p:sldId id="317" r:id="rId3"/>
    <p:sldId id="455" r:id="rId4"/>
    <p:sldId id="377" r:id="rId5"/>
    <p:sldId id="456" r:id="rId6"/>
    <p:sldId id="457" r:id="rId7"/>
    <p:sldId id="458" r:id="rId8"/>
    <p:sldId id="459" r:id="rId9"/>
    <p:sldId id="460" r:id="rId10"/>
    <p:sldId id="461" r:id="rId11"/>
    <p:sldId id="462" r:id="rId12"/>
    <p:sldId id="463" r:id="rId13"/>
    <p:sldId id="464" r:id="rId14"/>
    <p:sldId id="378" r:id="rId15"/>
    <p:sldId id="394" r:id="rId16"/>
    <p:sldId id="382" r:id="rId17"/>
    <p:sldId id="410" r:id="rId18"/>
    <p:sldId id="396" r:id="rId19"/>
    <p:sldId id="398" r:id="rId20"/>
    <p:sldId id="407" r:id="rId21"/>
    <p:sldId id="406" r:id="rId22"/>
    <p:sldId id="411" r:id="rId23"/>
    <p:sldId id="402" r:id="rId24"/>
    <p:sldId id="408" r:id="rId25"/>
    <p:sldId id="412" r:id="rId26"/>
    <p:sldId id="413" r:id="rId27"/>
    <p:sldId id="414" r:id="rId28"/>
    <p:sldId id="415" r:id="rId29"/>
    <p:sldId id="416" r:id="rId30"/>
    <p:sldId id="418" r:id="rId31"/>
    <p:sldId id="419" r:id="rId32"/>
    <p:sldId id="420" r:id="rId33"/>
    <p:sldId id="421" r:id="rId34"/>
    <p:sldId id="422" r:id="rId35"/>
    <p:sldId id="371" r:id="rId36"/>
    <p:sldId id="372" r:id="rId37"/>
    <p:sldId id="426" r:id="rId38"/>
    <p:sldId id="440" r:id="rId39"/>
    <p:sldId id="433" r:id="rId40"/>
    <p:sldId id="437" r:id="rId41"/>
    <p:sldId id="438" r:id="rId42"/>
    <p:sldId id="439" r:id="rId43"/>
    <p:sldId id="434" r:id="rId44"/>
    <p:sldId id="435" r:id="rId45"/>
    <p:sldId id="436" r:id="rId46"/>
    <p:sldId id="441" r:id="rId47"/>
    <p:sldId id="442" r:id="rId48"/>
    <p:sldId id="448" r:id="rId49"/>
    <p:sldId id="449" r:id="rId50"/>
    <p:sldId id="450" r:id="rId51"/>
    <p:sldId id="451" r:id="rId52"/>
    <p:sldId id="452" r:id="rId53"/>
    <p:sldId id="453" r:id="rId54"/>
    <p:sldId id="427" r:id="rId55"/>
    <p:sldId id="392" r:id="rId56"/>
    <p:sldId id="423" r:id="rId57"/>
    <p:sldId id="446" r:id="rId58"/>
    <p:sldId id="443" r:id="rId59"/>
    <p:sldId id="444" r:id="rId60"/>
    <p:sldId id="445" r:id="rId61"/>
    <p:sldId id="454" r:id="rId62"/>
    <p:sldId id="447" r:id="rId63"/>
    <p:sldId id="424" r:id="rId64"/>
    <p:sldId id="391" r:id="rId65"/>
    <p:sldId id="425" r:id="rId66"/>
    <p:sldId id="428" r:id="rId67"/>
    <p:sldId id="430" r:id="rId68"/>
    <p:sldId id="429" r:id="rId69"/>
    <p:sldId id="431" r:id="rId70"/>
    <p:sldId id="390" r:id="rId71"/>
    <p:sldId id="393" r:id="rId72"/>
    <p:sldId id="369" r:id="rId73"/>
  </p:sldIdLst>
  <p:sldSz cx="9144000" cy="5143500" type="screen16x9"/>
  <p:notesSz cx="6858000" cy="9144000"/>
  <p:embeddedFontLst>
    <p:embeddedFont>
      <p:font typeface="Roboto"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6" autoAdjust="0"/>
    <p:restoredTop sz="94692" autoAdjust="0"/>
  </p:normalViewPr>
  <p:slideViewPr>
    <p:cSldViewPr snapToGrid="0">
      <p:cViewPr>
        <p:scale>
          <a:sx n="100" d="100"/>
          <a:sy n="100" d="100"/>
        </p:scale>
        <p:origin x="-372" y="72"/>
      </p:cViewPr>
      <p:guideLst>
        <p:guide orient="horz" pos="1620"/>
        <p:guide pos="2880"/>
      </p:guideLst>
    </p:cSldViewPr>
  </p:slideViewPr>
  <p:outlineViewPr>
    <p:cViewPr>
      <p:scale>
        <a:sx n="33" d="100"/>
        <a:sy n="33" d="100"/>
      </p:scale>
      <p:origin x="48" y="4421"/>
    </p:cViewPr>
  </p:outlineViewPr>
  <p:notesTextViewPr>
    <p:cViewPr>
      <p:scale>
        <a:sx n="1" d="1"/>
        <a:sy n="1" d="1"/>
      </p:scale>
      <p:origin x="0" y="0"/>
    </p:cViewPr>
  </p:notesTextViewPr>
  <p:sorterViewPr>
    <p:cViewPr>
      <p:scale>
        <a:sx n="100" d="100"/>
        <a:sy n="100" d="100"/>
      </p:scale>
      <p:origin x="0" y="530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958462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00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03500" y="1786850"/>
            <a:ext cx="5337000" cy="1569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44450" y="1831388"/>
            <a:ext cx="5255100" cy="14808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100" y="2580675"/>
            <a:ext cx="9144000" cy="256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662350" y="2122875"/>
            <a:ext cx="7819200" cy="89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lang="en-US" smtClean="0"/>
              <a:t>Click to edit Master title style</a:t>
            </a:r>
            <a:endParaRPr/>
          </a:p>
        </p:txBody>
      </p:sp>
      <p:sp>
        <p:nvSpPr>
          <p:cNvPr id="17" name="Google Shape;17;p3"/>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1pPr>
            <a:lvl2pPr lvl="1"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2pPr>
            <a:lvl3pPr lvl="2"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3pPr>
            <a:lvl4pPr lvl="3"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a:r>
              <a:rPr lang="en-US" smtClean="0"/>
              <a:t>Click to edit Master subtitle style</a:t>
            </a:r>
            <a:endParaRPr/>
          </a:p>
        </p:txBody>
      </p:sp>
      <p:sp>
        <p:nvSpPr>
          <p:cNvPr id="18" name="Google Shape;18;p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sp>
        <p:nvSpPr>
          <p:cNvPr id="27" name="Google Shape;27;p5"/>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smtClean="0"/>
              <a:t>Click to edit Master title style</a:t>
            </a:r>
            <a:endParaRPr/>
          </a:p>
        </p:txBody>
      </p:sp>
      <p:sp>
        <p:nvSpPr>
          <p:cNvPr id="30" name="Google Shape;30;p5"/>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smtClean="0"/>
              <a:t>Click to edit Master text styles</a:t>
            </a:r>
          </a:p>
        </p:txBody>
      </p:sp>
      <p:sp>
        <p:nvSpPr>
          <p:cNvPr id="31" name="Google Shape;31;p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8"/>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smtClean="0"/>
              <a:t>Click to edit Master title style</a:t>
            </a:r>
            <a:endParaRPr/>
          </a:p>
        </p:txBody>
      </p:sp>
      <p:sp>
        <p:nvSpPr>
          <p:cNvPr id="51" name="Google Shape;51;p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9"/>
          <p:cNvSpPr/>
          <p:nvPr/>
        </p:nvSpPr>
        <p:spPr>
          <a:xfrm>
            <a:off x="100" y="4346775"/>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body" idx="1"/>
          </p:nvPr>
        </p:nvSpPr>
        <p:spPr>
          <a:xfrm>
            <a:off x="457200" y="4346775"/>
            <a:ext cx="8229600" cy="5544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Clr>
                <a:schemeClr val="accent1"/>
              </a:buClr>
              <a:buSzPts val="1400"/>
              <a:buFont typeface="Merriweather"/>
              <a:buNone/>
              <a:defRPr sz="1400" i="1">
                <a:solidFill>
                  <a:schemeClr val="accent1"/>
                </a:solidFill>
                <a:latin typeface="Merriweather"/>
                <a:ea typeface="Merriweather"/>
                <a:cs typeface="Merriweather"/>
                <a:sym typeface="Merriweather"/>
              </a:defRPr>
            </a:lvl1pPr>
          </a:lstStyle>
          <a:p>
            <a:pPr lvl="0"/>
            <a:r>
              <a:rPr lang="en-US" smtClean="0"/>
              <a:t>Click to edit Master text styles</a:t>
            </a:r>
          </a:p>
        </p:txBody>
      </p:sp>
      <p:sp>
        <p:nvSpPr>
          <p:cNvPr id="55" name="Google Shape;55;p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latin typeface="Merriweather"/>
                <a:ea typeface="Merriweather"/>
                <a:cs typeface="Merriweather"/>
                <a:sym typeface="Merriweather"/>
              </a:defRPr>
            </a:lvl1pPr>
            <a:lvl2pPr lvl="1">
              <a:buNone/>
              <a:defRPr>
                <a:solidFill>
                  <a:schemeClr val="accent1"/>
                </a:solidFill>
                <a:latin typeface="Merriweather"/>
                <a:ea typeface="Merriweather"/>
                <a:cs typeface="Merriweather"/>
                <a:sym typeface="Merriweather"/>
              </a:defRPr>
            </a:lvl2pPr>
            <a:lvl3pPr lvl="2">
              <a:buNone/>
              <a:defRPr>
                <a:solidFill>
                  <a:schemeClr val="accent1"/>
                </a:solidFill>
                <a:latin typeface="Merriweather"/>
                <a:ea typeface="Merriweather"/>
                <a:cs typeface="Merriweather"/>
                <a:sym typeface="Merriweather"/>
              </a:defRPr>
            </a:lvl3pPr>
            <a:lvl4pPr lvl="3">
              <a:buNone/>
              <a:defRPr>
                <a:solidFill>
                  <a:schemeClr val="accent1"/>
                </a:solidFill>
                <a:latin typeface="Merriweather"/>
                <a:ea typeface="Merriweather"/>
                <a:cs typeface="Merriweather"/>
                <a:sym typeface="Merriweather"/>
              </a:defRPr>
            </a:lvl4pPr>
            <a:lvl5pPr lvl="4">
              <a:buNone/>
              <a:defRPr>
                <a:solidFill>
                  <a:schemeClr val="accent1"/>
                </a:solidFill>
                <a:latin typeface="Merriweather"/>
                <a:ea typeface="Merriweather"/>
                <a:cs typeface="Merriweather"/>
                <a:sym typeface="Merriweather"/>
              </a:defRPr>
            </a:lvl5pPr>
            <a:lvl6pPr lvl="5">
              <a:buNone/>
              <a:defRPr>
                <a:solidFill>
                  <a:schemeClr val="accent1"/>
                </a:solidFill>
                <a:latin typeface="Merriweather"/>
                <a:ea typeface="Merriweather"/>
                <a:cs typeface="Merriweather"/>
                <a:sym typeface="Merriweather"/>
              </a:defRPr>
            </a:lvl6pPr>
            <a:lvl7pPr lvl="6">
              <a:buNone/>
              <a:defRPr>
                <a:solidFill>
                  <a:schemeClr val="accent1"/>
                </a:solidFill>
                <a:latin typeface="Merriweather"/>
                <a:ea typeface="Merriweather"/>
                <a:cs typeface="Merriweather"/>
                <a:sym typeface="Merriweather"/>
              </a:defRPr>
            </a:lvl7pPr>
            <a:lvl8pPr lvl="7">
              <a:buNone/>
              <a:defRPr>
                <a:solidFill>
                  <a:schemeClr val="accent1"/>
                </a:solidFill>
                <a:latin typeface="Merriweather"/>
                <a:ea typeface="Merriweather"/>
                <a:cs typeface="Merriweather"/>
                <a:sym typeface="Merriweather"/>
              </a:defRPr>
            </a:lvl8pPr>
            <a:lvl9pPr lvl="8">
              <a:buNone/>
              <a:defRPr>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4297650" y="4764749"/>
            <a:ext cx="548700" cy="302700"/>
          </a:xfrm>
          <a:prstGeom prst="rect">
            <a:avLst/>
          </a:prstGeom>
          <a:ln>
            <a:noFill/>
          </a:ln>
        </p:spPr>
        <p:txBody>
          <a:bodyPr spcFirstLastPara="1" wrap="square" lIns="91425" tIns="91425" rIns="91425" bIns="91425"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en" smtClean="0"/>
              <a:t>‹#›</a:t>
            </a:fld>
            <a:endParaRPr lang="en"/>
          </a:p>
        </p:txBody>
      </p:sp>
      <p:sp>
        <p:nvSpPr>
          <p:cNvPr id="62" name="Google Shape;62;p11"/>
          <p:cNvSpPr/>
          <p:nvPr/>
        </p:nvSpPr>
        <p:spPr>
          <a:xfrm>
            <a:off x="322800" y="328500"/>
            <a:ext cx="8498400" cy="4486500"/>
          </a:xfrm>
          <a:prstGeom prst="rect">
            <a:avLst/>
          </a:prstGeom>
          <a:noFill/>
          <a:ln w="952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385544" y="389475"/>
            <a:ext cx="8373000" cy="43647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1pPr>
            <a:lvl2pPr lvl="1"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2pPr>
            <a:lvl3pPr lvl="2"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3pPr>
            <a:lvl4pPr lvl="3"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4pPr>
            <a:lvl5pPr lvl="4"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5pPr>
            <a:lvl6pPr lvl="5"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6pPr>
            <a:lvl7pPr lvl="6"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7pPr>
            <a:lvl8pPr lvl="7"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8pPr>
            <a:lvl9pPr lvl="8"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smtClean="0"/>
              <a:t>‹#›</a:t>
            </a:fld>
            <a:endParaRPr lang="en"/>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68" r:id="rId5"/>
    <p:sldLayoutId id="2147483670" r:id="rId6"/>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1944450" y="1831388"/>
            <a:ext cx="5255100" cy="14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smtClean="0"/>
              <a:t>Unit 1: OOP</a:t>
            </a:r>
            <a:endParaRPr dirty="0"/>
          </a:p>
        </p:txBody>
      </p:sp>
      <p:sp>
        <p:nvSpPr>
          <p:cNvPr id="3" name="Google Shape;86;p13"/>
          <p:cNvSpPr txBox="1">
            <a:spLocks/>
          </p:cNvSpPr>
          <p:nvPr/>
        </p:nvSpPr>
        <p:spPr>
          <a:xfrm>
            <a:off x="598088" y="3446070"/>
            <a:ext cx="8222100" cy="10667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1" dirty="0" smtClean="0">
                <a:solidFill>
                  <a:schemeClr val="bg1"/>
                </a:solidFill>
                <a:latin typeface="Roboto" panose="020B0604020202020204" charset="0"/>
                <a:ea typeface="Roboto" panose="020B0604020202020204" charset="0"/>
              </a:rPr>
              <a:t>Prepared By: </a:t>
            </a:r>
          </a:p>
          <a:p>
            <a:r>
              <a:rPr lang="en-IN" sz="1200" dirty="0" err="1" smtClean="0">
                <a:solidFill>
                  <a:schemeClr val="bg1"/>
                </a:solidFill>
                <a:latin typeface="Roboto" panose="020B0604020202020204" charset="0"/>
                <a:ea typeface="Roboto" panose="020B0604020202020204" charset="0"/>
              </a:rPr>
              <a:t>Aiysha</a:t>
            </a:r>
            <a:r>
              <a:rPr lang="en-IN" sz="1200" dirty="0" smtClean="0">
                <a:solidFill>
                  <a:schemeClr val="bg1"/>
                </a:solidFill>
                <a:latin typeface="Roboto" panose="020B0604020202020204" charset="0"/>
                <a:ea typeface="Roboto" panose="020B0604020202020204" charset="0"/>
              </a:rPr>
              <a:t> </a:t>
            </a:r>
            <a:r>
              <a:rPr lang="en-IN" sz="1200" dirty="0" err="1" smtClean="0">
                <a:solidFill>
                  <a:schemeClr val="bg1"/>
                </a:solidFill>
                <a:latin typeface="Roboto" panose="020B0604020202020204" charset="0"/>
                <a:ea typeface="Roboto" panose="020B0604020202020204" charset="0"/>
              </a:rPr>
              <a:t>Siddiqui</a:t>
            </a:r>
            <a:endParaRPr lang="en-IN" sz="1200" dirty="0" smtClean="0">
              <a:solidFill>
                <a:schemeClr val="bg1"/>
              </a:solidFill>
              <a:latin typeface="Roboto" panose="020B0604020202020204" charset="0"/>
              <a:ea typeface="Roboto" panose="020B0604020202020204" charset="0"/>
            </a:endParaRPr>
          </a:p>
          <a:p>
            <a:r>
              <a:rPr lang="en-IN" sz="1200" dirty="0" smtClean="0">
                <a:solidFill>
                  <a:schemeClr val="bg1"/>
                </a:solidFill>
                <a:latin typeface="Roboto" panose="020B0604020202020204" charset="0"/>
                <a:ea typeface="Roboto" panose="020B0604020202020204" charset="0"/>
              </a:rPr>
              <a:t>Asst. </a:t>
            </a:r>
            <a:r>
              <a:rPr lang="en-IN" sz="1200" dirty="0" err="1" smtClean="0">
                <a:solidFill>
                  <a:schemeClr val="bg1"/>
                </a:solidFill>
                <a:latin typeface="Roboto" panose="020B0604020202020204" charset="0"/>
                <a:ea typeface="Roboto" panose="020B0604020202020204" charset="0"/>
              </a:rPr>
              <a:t>Prof.</a:t>
            </a:r>
            <a:r>
              <a:rPr lang="en-IN" sz="1200" dirty="0" smtClean="0">
                <a:solidFill>
                  <a:schemeClr val="bg1"/>
                </a:solidFill>
                <a:latin typeface="Roboto" panose="020B0604020202020204" charset="0"/>
                <a:ea typeface="Roboto" panose="020B0604020202020204" charset="0"/>
              </a:rPr>
              <a:t> (CSA)</a:t>
            </a:r>
            <a:endParaRPr lang="en-IN" sz="1200" dirty="0">
              <a:solidFill>
                <a:schemeClr val="bg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335050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Object</a:t>
            </a:r>
            <a:endParaRPr lang="en-IN" b="1" dirty="0"/>
          </a:p>
        </p:txBody>
      </p:sp>
      <p:sp>
        <p:nvSpPr>
          <p:cNvPr id="3" name="Text Placeholder 2"/>
          <p:cNvSpPr>
            <a:spLocks noGrp="1"/>
          </p:cNvSpPr>
          <p:nvPr>
            <p:ph type="body" idx="1"/>
          </p:nvPr>
        </p:nvSpPr>
        <p:spPr/>
        <p:txBody>
          <a:bodyPr/>
          <a:lstStyle/>
          <a:p>
            <a:r>
              <a:rPr lang="en-US" sz="1600" dirty="0" smtClean="0"/>
              <a:t>It </a:t>
            </a:r>
            <a:r>
              <a:rPr lang="en-US" sz="1600" dirty="0"/>
              <a:t>is a basic unit of Object-Oriented Programming and represents the real-life entities. </a:t>
            </a:r>
          </a:p>
          <a:p>
            <a:r>
              <a:rPr lang="en-US" sz="1600" dirty="0" smtClean="0"/>
              <a:t>An </a:t>
            </a:r>
            <a:r>
              <a:rPr lang="en-US" sz="1600" dirty="0"/>
              <a:t>Object is an instance of a Class. When a class is defined, no memory is allocated but when it is instantiated (i.e. an object is created) memory is allocated. An object has an identity, state, and behavior. </a:t>
            </a:r>
          </a:p>
          <a:p>
            <a:r>
              <a:rPr lang="en-US" sz="1600" dirty="0" smtClean="0"/>
              <a:t>Each </a:t>
            </a:r>
            <a:r>
              <a:rPr lang="en-US" sz="1600" dirty="0"/>
              <a:t>object contains data and code to manipulate the data. Objects can interact without having to know details of each other’s data or code, it is sufficient to know the type of message accepted and type of response returned by the objects. </a:t>
            </a:r>
          </a:p>
          <a:p>
            <a:r>
              <a:rPr lang="en-US" sz="1600" dirty="0" smtClean="0"/>
              <a:t>For </a:t>
            </a:r>
            <a:r>
              <a:rPr lang="en-US" sz="1600" dirty="0"/>
              <a:t>example “Dog” is a real-life Object, which has some characteristics like color, Breed, Bark, Sleep, and Eats. </a:t>
            </a:r>
          </a:p>
        </p:txBody>
      </p:sp>
    </p:spTree>
    <p:extLst>
      <p:ext uri="{BB962C8B-B14F-4D97-AF65-F5344CB8AC3E}">
        <p14:creationId xmlns:p14="http://schemas.microsoft.com/office/powerpoint/2010/main" val="2580549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What is an object?</a:t>
            </a:r>
            <a:endParaRPr lang="en-IN" b="1" dirty="0"/>
          </a:p>
        </p:txBody>
      </p:sp>
      <p:sp>
        <p:nvSpPr>
          <p:cNvPr id="3" name="Text Placeholder 2"/>
          <p:cNvSpPr>
            <a:spLocks noGrp="1"/>
          </p:cNvSpPr>
          <p:nvPr>
            <p:ph type="body" idx="1"/>
          </p:nvPr>
        </p:nvSpPr>
        <p:spPr/>
        <p:txBody>
          <a:bodyPr/>
          <a:lstStyle/>
          <a:p>
            <a:r>
              <a:rPr lang="en-US" sz="1600" b="1" dirty="0" smtClean="0"/>
              <a:t>Object</a:t>
            </a:r>
            <a:r>
              <a:rPr lang="en-US" sz="1600" b="1" dirty="0"/>
              <a:t>: </a:t>
            </a:r>
            <a:r>
              <a:rPr lang="en-US" sz="1600" dirty="0"/>
              <a:t>is a bundle of data and its </a:t>
            </a:r>
            <a:r>
              <a:rPr lang="en-US" sz="1600" dirty="0" err="1"/>
              <a:t>behaviour</a:t>
            </a:r>
            <a:r>
              <a:rPr lang="en-US" sz="1600" dirty="0"/>
              <a:t>(often known as methods). </a:t>
            </a:r>
          </a:p>
          <a:p>
            <a:r>
              <a:rPr lang="en-US" sz="1600" dirty="0" smtClean="0"/>
              <a:t>Objects </a:t>
            </a:r>
            <a:r>
              <a:rPr lang="en-US" sz="1600" dirty="0"/>
              <a:t>have two characteristics: They have </a:t>
            </a:r>
            <a:r>
              <a:rPr lang="en-US" sz="1600" b="1" dirty="0"/>
              <a:t>states </a:t>
            </a:r>
            <a:r>
              <a:rPr lang="en-US" sz="1600" dirty="0"/>
              <a:t>and </a:t>
            </a:r>
            <a:r>
              <a:rPr lang="en-US" sz="1600" b="1" dirty="0"/>
              <a:t>behaviors</a:t>
            </a:r>
            <a:r>
              <a:rPr lang="en-US" sz="1600" dirty="0"/>
              <a:t>. </a:t>
            </a:r>
          </a:p>
          <a:p>
            <a:r>
              <a:rPr lang="en-US" sz="1600" b="1" dirty="0" smtClean="0"/>
              <a:t>Examples </a:t>
            </a:r>
            <a:r>
              <a:rPr lang="en-US" sz="1600" b="1" dirty="0"/>
              <a:t>of states and behaviors Example 1: Object</a:t>
            </a:r>
            <a:r>
              <a:rPr lang="en-US" sz="1600" dirty="0"/>
              <a:t>: House </a:t>
            </a:r>
            <a:r>
              <a:rPr lang="en-US" sz="1600" b="1" dirty="0"/>
              <a:t>State</a:t>
            </a:r>
            <a:r>
              <a:rPr lang="en-US" sz="1600" dirty="0"/>
              <a:t>: Address, Color, Area </a:t>
            </a:r>
            <a:r>
              <a:rPr lang="en-US" sz="1600" b="1" dirty="0"/>
              <a:t>Behavior</a:t>
            </a:r>
            <a:r>
              <a:rPr lang="en-US" sz="1600" dirty="0"/>
              <a:t>: Open door, close door </a:t>
            </a:r>
          </a:p>
          <a:p>
            <a:r>
              <a:rPr lang="en-US" sz="1600" dirty="0" smtClean="0"/>
              <a:t>So </a:t>
            </a:r>
            <a:r>
              <a:rPr lang="en-US" sz="1600" dirty="0"/>
              <a:t>if I had to write a class based on states and </a:t>
            </a:r>
            <a:r>
              <a:rPr lang="en-US" sz="1600" dirty="0" err="1"/>
              <a:t>behaviours</a:t>
            </a:r>
            <a:r>
              <a:rPr lang="en-US" sz="1600" dirty="0"/>
              <a:t> of House. I can do it like this: States can be represented as instance variables and </a:t>
            </a:r>
            <a:r>
              <a:rPr lang="en-US" sz="1600" dirty="0" err="1"/>
              <a:t>behaviours</a:t>
            </a:r>
            <a:r>
              <a:rPr lang="en-US" sz="1600" dirty="0"/>
              <a:t> as methods of the class. We will see how to create classes in the next section of this guide. </a:t>
            </a:r>
          </a:p>
        </p:txBody>
      </p:sp>
    </p:spTree>
    <p:extLst>
      <p:ext uri="{BB962C8B-B14F-4D97-AF65-F5344CB8AC3E}">
        <p14:creationId xmlns:p14="http://schemas.microsoft.com/office/powerpoint/2010/main" val="1839006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1600" b="1" dirty="0" smtClean="0"/>
              <a:t>Example </a:t>
            </a:r>
            <a:r>
              <a:rPr lang="en-US" sz="1600" b="1" dirty="0"/>
              <a:t>2: </a:t>
            </a:r>
            <a:endParaRPr lang="en-US" sz="1600" b="1" dirty="0" smtClean="0"/>
          </a:p>
          <a:p>
            <a:pPr marL="114300" indent="0">
              <a:buNone/>
            </a:pPr>
            <a:r>
              <a:rPr lang="en-US" sz="1600" b="1" dirty="0" smtClean="0"/>
              <a:t>      </a:t>
            </a:r>
            <a:r>
              <a:rPr lang="en-US" sz="1600" dirty="0" smtClean="0"/>
              <a:t>Let’s </a:t>
            </a:r>
            <a:r>
              <a:rPr lang="en-US" sz="1600" dirty="0"/>
              <a:t>take another </a:t>
            </a:r>
            <a:r>
              <a:rPr lang="en-US" sz="1600" dirty="0" smtClean="0"/>
              <a:t>example </a:t>
            </a:r>
          </a:p>
          <a:p>
            <a:pPr marL="114300" indent="0">
              <a:buNone/>
            </a:pPr>
            <a:r>
              <a:rPr lang="en-US" sz="1600" b="1" dirty="0" smtClean="0"/>
              <a:t>      Object</a:t>
            </a:r>
            <a:r>
              <a:rPr lang="en-US" sz="1600" dirty="0"/>
              <a:t>: Car </a:t>
            </a:r>
            <a:endParaRPr lang="en-US" sz="1600" dirty="0" smtClean="0"/>
          </a:p>
          <a:p>
            <a:pPr marL="114300" indent="0">
              <a:buNone/>
            </a:pPr>
            <a:r>
              <a:rPr lang="en-US" sz="1600" b="1" dirty="0"/>
              <a:t> </a:t>
            </a:r>
            <a:r>
              <a:rPr lang="en-US" sz="1600" b="1" dirty="0" smtClean="0"/>
              <a:t>     State</a:t>
            </a:r>
            <a:r>
              <a:rPr lang="en-US" sz="1600" dirty="0"/>
              <a:t>: Color, Brand, Weight, Model </a:t>
            </a:r>
            <a:endParaRPr lang="en-US" sz="1600" dirty="0" smtClean="0"/>
          </a:p>
          <a:p>
            <a:pPr marL="114300" indent="0">
              <a:buNone/>
            </a:pPr>
            <a:r>
              <a:rPr lang="en-US" sz="1600" b="1" dirty="0"/>
              <a:t> </a:t>
            </a:r>
            <a:r>
              <a:rPr lang="en-US" sz="1600" b="1" dirty="0" smtClean="0"/>
              <a:t>     Behavior</a:t>
            </a:r>
            <a:r>
              <a:rPr lang="en-US" sz="1600" dirty="0"/>
              <a:t>: Break, Accelerate, Slow Down, Gear change. </a:t>
            </a:r>
          </a:p>
          <a:p>
            <a:r>
              <a:rPr lang="en-US" sz="1600" b="1" dirty="0" smtClean="0"/>
              <a:t>Note</a:t>
            </a:r>
            <a:r>
              <a:rPr lang="en-US" sz="1600" b="1" dirty="0"/>
              <a:t>: </a:t>
            </a:r>
            <a:r>
              <a:rPr lang="en-US" sz="1600" dirty="0"/>
              <a:t>As we have seen above, the states and behaviors of an object, can be represented by variables and methods in the class respectively. </a:t>
            </a:r>
          </a:p>
        </p:txBody>
      </p:sp>
      <p:sp>
        <p:nvSpPr>
          <p:cNvPr id="4" name="Title 3"/>
          <p:cNvSpPr>
            <a:spLocks noGrp="1"/>
          </p:cNvSpPr>
          <p:nvPr>
            <p:ph type="title"/>
          </p:nvPr>
        </p:nvSpPr>
        <p:spPr/>
        <p:txBody>
          <a:bodyPr/>
          <a:lstStyle/>
          <a:p>
            <a:r>
              <a:rPr lang="en-US" dirty="0" smtClean="0"/>
              <a:t>Object (cont..)</a:t>
            </a:r>
            <a:endParaRPr lang="en-US" dirty="0"/>
          </a:p>
        </p:txBody>
      </p:sp>
    </p:spTree>
    <p:extLst>
      <p:ext uri="{BB962C8B-B14F-4D97-AF65-F5344CB8AC3E}">
        <p14:creationId xmlns:p14="http://schemas.microsoft.com/office/powerpoint/2010/main" val="2492074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3850"/>
            <a:ext cx="7447844"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52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Class (Cont.)</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07" t="26157" r="79706" b="47282"/>
          <a:stretch/>
        </p:blipFill>
        <p:spPr bwMode="auto">
          <a:xfrm>
            <a:off x="2536032" y="1340924"/>
            <a:ext cx="3771900" cy="343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904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self Parameter</a:t>
            </a:r>
          </a:p>
        </p:txBody>
      </p:sp>
      <p:sp>
        <p:nvSpPr>
          <p:cNvPr id="3" name="Text Placeholder 2"/>
          <p:cNvSpPr>
            <a:spLocks noGrp="1"/>
          </p:cNvSpPr>
          <p:nvPr>
            <p:ph type="body" idx="1"/>
          </p:nvPr>
        </p:nvSpPr>
        <p:spPr/>
        <p:txBody>
          <a:bodyPr/>
          <a:lstStyle/>
          <a:p>
            <a:pPr algn="just" fontAlgn="base"/>
            <a:r>
              <a:rPr lang="en-IN" sz="1600" dirty="0"/>
              <a:t>The </a:t>
            </a:r>
            <a:r>
              <a:rPr lang="en-IN" sz="1600" b="1" dirty="0"/>
              <a:t>self parameter </a:t>
            </a:r>
            <a:r>
              <a:rPr lang="en-IN" sz="1600" dirty="0"/>
              <a:t>is a </a:t>
            </a:r>
            <a:r>
              <a:rPr lang="en-IN" sz="1600" b="1" dirty="0"/>
              <a:t>reference to the current instance of the class</a:t>
            </a:r>
            <a:r>
              <a:rPr lang="en-IN" sz="1600" dirty="0"/>
              <a:t>, and is used to access variables that belongs to the class</a:t>
            </a:r>
            <a:r>
              <a:rPr lang="en-IN" sz="1600" dirty="0" smtClean="0"/>
              <a:t>.</a:t>
            </a:r>
          </a:p>
          <a:p>
            <a:pPr algn="just" fontAlgn="base"/>
            <a:r>
              <a:rPr lang="en-IN" sz="1600" dirty="0" smtClean="0"/>
              <a:t>Class </a:t>
            </a:r>
            <a:r>
              <a:rPr lang="en-IN" sz="1600" dirty="0"/>
              <a:t>methods must have an extra first parameter in the method definition. We do not give a value for this parameter when we call the </a:t>
            </a:r>
            <a:r>
              <a:rPr lang="en-IN" sz="1600" dirty="0" smtClean="0"/>
              <a:t>method.</a:t>
            </a:r>
          </a:p>
          <a:p>
            <a:pPr algn="just" fontAlgn="base"/>
            <a:r>
              <a:rPr lang="en-IN" sz="1600" dirty="0" smtClean="0"/>
              <a:t>If </a:t>
            </a:r>
            <a:r>
              <a:rPr lang="en-IN" sz="1600" dirty="0"/>
              <a:t>we have a method that takes no arguments, then we still have to </a:t>
            </a:r>
            <a:r>
              <a:rPr lang="en-IN" sz="1600" dirty="0" smtClean="0"/>
              <a:t>define </a:t>
            </a:r>
            <a:r>
              <a:rPr lang="en-IN" sz="1600" dirty="0"/>
              <a:t>one argument – the self</a:t>
            </a:r>
            <a:r>
              <a:rPr lang="en-IN" sz="1600" dirty="0" smtClean="0"/>
              <a:t>.</a:t>
            </a:r>
          </a:p>
          <a:p>
            <a:pPr algn="just" fontAlgn="base"/>
            <a:r>
              <a:rPr lang="en-IN" sz="1600" dirty="0"/>
              <a:t>When we call a method of this object as </a:t>
            </a:r>
            <a:r>
              <a:rPr lang="en-IN" sz="1600" b="1" dirty="0" err="1"/>
              <a:t>myobject.method</a:t>
            </a:r>
            <a:r>
              <a:rPr lang="en-IN" sz="1600" b="1" dirty="0"/>
              <a:t>(arg1, arg2)</a:t>
            </a:r>
            <a:r>
              <a:rPr lang="en-IN" sz="1600" dirty="0"/>
              <a:t>, this is automatically converted by Python into </a:t>
            </a:r>
            <a:r>
              <a:rPr lang="en-IN" sz="1600" b="1" dirty="0" err="1"/>
              <a:t>MyClass.method</a:t>
            </a:r>
            <a:r>
              <a:rPr lang="en-IN" sz="1600" b="1" dirty="0"/>
              <a:t>(</a:t>
            </a:r>
            <a:r>
              <a:rPr lang="en-IN" sz="1600" b="1" dirty="0" err="1"/>
              <a:t>myobject</a:t>
            </a:r>
            <a:r>
              <a:rPr lang="en-IN" sz="1600" b="1" dirty="0"/>
              <a:t>, arg1, arg2)</a:t>
            </a:r>
            <a:r>
              <a:rPr lang="en-IN" sz="1600" dirty="0"/>
              <a:t> – this is all the special self is about.</a:t>
            </a:r>
          </a:p>
        </p:txBody>
      </p:sp>
    </p:spTree>
    <p:extLst>
      <p:ext uri="{BB962C8B-B14F-4D97-AF65-F5344CB8AC3E}">
        <p14:creationId xmlns:p14="http://schemas.microsoft.com/office/powerpoint/2010/main" val="1120933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r>
              <a:rPr lang="en-US" b="1" dirty="0"/>
              <a:t>The __</a:t>
            </a:r>
            <a:r>
              <a:rPr lang="en-US" b="1" dirty="0" err="1"/>
              <a:t>init</a:t>
            </a:r>
            <a:r>
              <a:rPr lang="en-US" b="1" dirty="0"/>
              <a:t>__() Function</a:t>
            </a:r>
            <a:br>
              <a:rPr lang="en-US" b="1" dirty="0"/>
            </a:br>
            <a:endParaRPr lang="en-IN" b="1" dirty="0"/>
          </a:p>
        </p:txBody>
      </p:sp>
      <p:sp>
        <p:nvSpPr>
          <p:cNvPr id="3" name="Text Placeholder 2"/>
          <p:cNvSpPr>
            <a:spLocks noGrp="1"/>
          </p:cNvSpPr>
          <p:nvPr>
            <p:ph type="body" idx="1"/>
          </p:nvPr>
        </p:nvSpPr>
        <p:spPr/>
        <p:txBody>
          <a:bodyPr/>
          <a:lstStyle/>
          <a:p>
            <a:pPr algn="just"/>
            <a:r>
              <a:rPr lang="en-US" sz="1600" dirty="0" smtClean="0"/>
              <a:t>To </a:t>
            </a:r>
            <a:r>
              <a:rPr lang="en-US" sz="1600" dirty="0"/>
              <a:t>understand the meaning of classes we have to understand the built-in __</a:t>
            </a:r>
            <a:r>
              <a:rPr lang="en-US" sz="1600" dirty="0" err="1"/>
              <a:t>init</a:t>
            </a:r>
            <a:r>
              <a:rPr lang="en-US" sz="1600" dirty="0"/>
              <a:t>__() function.</a:t>
            </a:r>
          </a:p>
          <a:p>
            <a:pPr algn="just"/>
            <a:r>
              <a:rPr lang="en-US" sz="1600" dirty="0"/>
              <a:t>All classes have a function called __</a:t>
            </a:r>
            <a:r>
              <a:rPr lang="en-US" sz="1600" dirty="0" err="1"/>
              <a:t>init</a:t>
            </a:r>
            <a:r>
              <a:rPr lang="en-US" sz="1600" dirty="0"/>
              <a:t>__(), which is always executed when the class is being initiated.</a:t>
            </a:r>
          </a:p>
          <a:p>
            <a:pPr algn="just"/>
            <a:r>
              <a:rPr lang="en-US" sz="1600" dirty="0"/>
              <a:t>Use the __</a:t>
            </a:r>
            <a:r>
              <a:rPr lang="en-US" sz="1600" dirty="0" err="1"/>
              <a:t>init</a:t>
            </a:r>
            <a:r>
              <a:rPr lang="en-US" sz="1600" dirty="0"/>
              <a:t>__() function to </a:t>
            </a:r>
            <a:r>
              <a:rPr lang="en-US" sz="1600" b="1" dirty="0"/>
              <a:t>assign values to object properties</a:t>
            </a:r>
            <a:r>
              <a:rPr lang="en-US" sz="1600" dirty="0"/>
              <a:t>, or other operations that are necessary to do when the object is being </a:t>
            </a:r>
            <a:r>
              <a:rPr lang="en-US" sz="1600" dirty="0" smtClean="0"/>
              <a:t>created.</a:t>
            </a:r>
          </a:p>
          <a:p>
            <a:pPr algn="just"/>
            <a:r>
              <a:rPr lang="en-IN" sz="1600" dirty="0"/>
              <a:t>It </a:t>
            </a:r>
            <a:r>
              <a:rPr lang="en-IN" sz="1600" dirty="0" smtClean="0"/>
              <a:t>runs </a:t>
            </a:r>
            <a:r>
              <a:rPr lang="en-IN" sz="1600" dirty="0"/>
              <a:t>as soon as an object of a class is instantiated. The method is useful to do any initialization you want to do with your object. </a:t>
            </a:r>
            <a:endParaRPr lang="en-US" sz="1600" dirty="0"/>
          </a:p>
          <a:p>
            <a:endParaRPr lang="en-US" sz="1600" dirty="0"/>
          </a:p>
        </p:txBody>
      </p:sp>
    </p:spTree>
    <p:extLst>
      <p:ext uri="{BB962C8B-B14F-4D97-AF65-F5344CB8AC3E}">
        <p14:creationId xmlns:p14="http://schemas.microsoft.com/office/powerpoint/2010/main" val="2673943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r>
              <a:rPr lang="en-US" b="1" dirty="0"/>
              <a:t>The __</a:t>
            </a:r>
            <a:r>
              <a:rPr lang="en-US" b="1" dirty="0" err="1"/>
              <a:t>init</a:t>
            </a:r>
            <a:r>
              <a:rPr lang="en-US" b="1" dirty="0"/>
              <a:t>__() </a:t>
            </a:r>
            <a:r>
              <a:rPr lang="en-US" b="1" dirty="0" smtClean="0"/>
              <a:t>Function (Cont.)</a:t>
            </a:r>
            <a:r>
              <a:rPr lang="en-US" b="1" dirty="0"/>
              <a:t/>
            </a:r>
            <a:br>
              <a:rPr lang="en-US" b="1" dirty="0"/>
            </a:br>
            <a:endParaRPr lang="en-IN"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162050"/>
            <a:ext cx="48958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75" y="2428874"/>
            <a:ext cx="19812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1933574"/>
            <a:ext cx="1981200" cy="307777"/>
          </a:xfrm>
          <a:prstGeom prst="rect">
            <a:avLst/>
          </a:prstGeom>
          <a:noFill/>
        </p:spPr>
        <p:txBody>
          <a:bodyPr wrap="square" rtlCol="0">
            <a:spAutoFit/>
          </a:bodyPr>
          <a:lstStyle/>
          <a:p>
            <a:r>
              <a:rPr lang="en-US" b="1" dirty="0" smtClean="0"/>
              <a:t>OUTPUT</a:t>
            </a:r>
            <a:endParaRPr lang="en-US" b="1" dirty="0"/>
          </a:p>
        </p:txBody>
      </p:sp>
    </p:spTree>
    <p:extLst>
      <p:ext uri="{BB962C8B-B14F-4D97-AF65-F5344CB8AC3E}">
        <p14:creationId xmlns:p14="http://schemas.microsoft.com/office/powerpoint/2010/main" val="4273631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Variables </a:t>
            </a:r>
            <a:r>
              <a:rPr lang="en-IN" b="1" dirty="0" smtClean="0"/>
              <a:t>in </a:t>
            </a:r>
            <a:r>
              <a:rPr lang="en-IN" b="1" dirty="0"/>
              <a:t>OOP</a:t>
            </a:r>
          </a:p>
        </p:txBody>
      </p:sp>
      <p:sp>
        <p:nvSpPr>
          <p:cNvPr id="3" name="Text Placeholder 2"/>
          <p:cNvSpPr>
            <a:spLocks noGrp="1"/>
          </p:cNvSpPr>
          <p:nvPr>
            <p:ph type="body" idx="1"/>
          </p:nvPr>
        </p:nvSpPr>
        <p:spPr/>
        <p:txBody>
          <a:bodyPr/>
          <a:lstStyle/>
          <a:p>
            <a:r>
              <a:rPr lang="en-IN" sz="1400" dirty="0" smtClean="0"/>
              <a:t>Variables </a:t>
            </a:r>
            <a:r>
              <a:rPr lang="en-IN" sz="1400" dirty="0"/>
              <a:t>in a class are related to an </a:t>
            </a:r>
            <a:r>
              <a:rPr lang="en-IN" sz="1400" b="1" dirty="0"/>
              <a:t>object, </a:t>
            </a:r>
            <a:r>
              <a:rPr lang="en-IN" sz="1400" dirty="0"/>
              <a:t>to a </a:t>
            </a:r>
            <a:r>
              <a:rPr lang="en-IN" sz="1400" b="1" dirty="0"/>
              <a:t>class</a:t>
            </a:r>
            <a:r>
              <a:rPr lang="en-IN" sz="1400" dirty="0"/>
              <a:t> or to a </a:t>
            </a:r>
            <a:r>
              <a:rPr lang="en-IN" sz="1400" b="1" dirty="0"/>
              <a:t>method</a:t>
            </a:r>
            <a:r>
              <a:rPr lang="en-IN" sz="1400" dirty="0"/>
              <a:t>.</a:t>
            </a:r>
          </a:p>
          <a:p>
            <a:r>
              <a:rPr lang="en-IN" sz="1400" dirty="0"/>
              <a:t>There are </a:t>
            </a:r>
            <a:r>
              <a:rPr lang="en-IN" sz="1400" dirty="0" smtClean="0"/>
              <a:t>two </a:t>
            </a:r>
            <a:r>
              <a:rPr lang="en-IN" sz="1400" dirty="0"/>
              <a:t>different types of variables in </a:t>
            </a:r>
            <a:r>
              <a:rPr lang="en-IN" sz="1400" dirty="0" smtClean="0"/>
              <a:t>OOPs.</a:t>
            </a:r>
            <a:endParaRPr lang="en-IN" sz="1400" dirty="0"/>
          </a:p>
          <a:p>
            <a:r>
              <a:rPr lang="en-IN" sz="1400" b="1" dirty="0"/>
              <a:t>Instance variable</a:t>
            </a:r>
            <a:r>
              <a:rPr lang="en-IN" sz="1400" dirty="0"/>
              <a:t> ( Object level variable )</a:t>
            </a:r>
          </a:p>
          <a:p>
            <a:r>
              <a:rPr lang="en-IN" sz="1400" b="1" dirty="0"/>
              <a:t>Static variable</a:t>
            </a:r>
            <a:r>
              <a:rPr lang="en-IN" sz="1400" dirty="0"/>
              <a:t> ( Class level variable </a:t>
            </a:r>
            <a:r>
              <a:rPr lang="en-IN" sz="1400" dirty="0" smtClean="0"/>
              <a:t>)</a:t>
            </a:r>
            <a:endParaRPr lang="en-IN" sz="1400" dirty="0"/>
          </a:p>
        </p:txBody>
      </p:sp>
    </p:spTree>
    <p:extLst>
      <p:ext uri="{BB962C8B-B14F-4D97-AF65-F5344CB8AC3E}">
        <p14:creationId xmlns:p14="http://schemas.microsoft.com/office/powerpoint/2010/main" val="3315308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Variables in </a:t>
            </a:r>
            <a:r>
              <a:rPr lang="en-IN" b="1" dirty="0"/>
              <a:t>OOP</a:t>
            </a:r>
          </a:p>
        </p:txBody>
      </p:sp>
      <p:sp>
        <p:nvSpPr>
          <p:cNvPr id="3" name="Text Placeholder 2"/>
          <p:cNvSpPr>
            <a:spLocks noGrp="1"/>
          </p:cNvSpPr>
          <p:nvPr>
            <p:ph type="body" idx="1"/>
          </p:nvPr>
        </p:nvSpPr>
        <p:spPr/>
        <p:txBody>
          <a:bodyPr/>
          <a:lstStyle/>
          <a:p>
            <a:r>
              <a:rPr lang="en-IN" sz="1400" b="1" dirty="0"/>
              <a:t>Class Variables</a:t>
            </a:r>
            <a:r>
              <a:rPr lang="en-IN" sz="1400" dirty="0"/>
              <a:t> — Declared inside the class definition (but outside any of the instance methods). They are not tied to any particular object of the class, hence </a:t>
            </a:r>
            <a:r>
              <a:rPr lang="en-IN" sz="1400" b="1" dirty="0"/>
              <a:t>shared across all the objects of the class</a:t>
            </a:r>
            <a:r>
              <a:rPr lang="en-IN" sz="1400" dirty="0"/>
              <a:t>. Modifying a class variable affects all objects instance at the same time</a:t>
            </a:r>
            <a:r>
              <a:rPr lang="en-IN" sz="1400" dirty="0" smtClean="0"/>
              <a:t>. Also known as static variables. </a:t>
            </a:r>
          </a:p>
          <a:p>
            <a:r>
              <a:rPr lang="en-IN" sz="1400" b="1" dirty="0" smtClean="0"/>
              <a:t>Instance Variable</a:t>
            </a:r>
            <a:r>
              <a:rPr lang="en-IN" sz="1400" dirty="0" smtClean="0"/>
              <a:t> — Declared inside the constructor method of class (the __</a:t>
            </a:r>
            <a:r>
              <a:rPr lang="en-IN" sz="1400" dirty="0" err="1" smtClean="0"/>
              <a:t>init</a:t>
            </a:r>
            <a:r>
              <a:rPr lang="en-IN" sz="1400" dirty="0" smtClean="0"/>
              <a:t>__ method). They are </a:t>
            </a:r>
            <a:r>
              <a:rPr lang="en-IN" sz="1400" b="1" dirty="0" smtClean="0"/>
              <a:t>tied to the particular object instance of the class</a:t>
            </a:r>
            <a:r>
              <a:rPr lang="en-IN" sz="1400" dirty="0" smtClean="0"/>
              <a:t>, hence the contents of an instance variable are completely independent from one object instance to the other.</a:t>
            </a:r>
          </a:p>
          <a:p>
            <a:r>
              <a:rPr lang="en-IN" sz="1400" dirty="0" smtClean="0"/>
              <a:t>Let’s </a:t>
            </a:r>
            <a:r>
              <a:rPr lang="en-IN" sz="1400" dirty="0"/>
              <a:t>start with a short and easy-to digest example:</a:t>
            </a:r>
          </a:p>
          <a:p>
            <a:pPr marL="450850" indent="0">
              <a:buNone/>
            </a:pPr>
            <a:r>
              <a:rPr lang="en-IN" sz="1400" dirty="0"/>
              <a:t>class Car:</a:t>
            </a:r>
            <a:br>
              <a:rPr lang="en-IN" sz="1400" dirty="0"/>
            </a:br>
            <a:r>
              <a:rPr lang="en-IN" sz="1400" dirty="0" smtClean="0"/>
              <a:t>        wheels </a:t>
            </a:r>
            <a:r>
              <a:rPr lang="en-IN" sz="1400" dirty="0"/>
              <a:t>= 4 # &lt;- Class variable </a:t>
            </a:r>
            <a:endParaRPr lang="en-IN" sz="1400" dirty="0" smtClean="0"/>
          </a:p>
          <a:p>
            <a:pPr marL="450850" indent="0">
              <a:buNone/>
            </a:pPr>
            <a:r>
              <a:rPr lang="en-IN" sz="1400" dirty="0" smtClean="0"/>
              <a:t>        </a:t>
            </a:r>
            <a:r>
              <a:rPr lang="en-IN" sz="1400" dirty="0" err="1" smtClean="0"/>
              <a:t>def</a:t>
            </a:r>
            <a:r>
              <a:rPr lang="en-IN" sz="1400" dirty="0" smtClean="0"/>
              <a:t> </a:t>
            </a:r>
            <a:r>
              <a:rPr lang="en-IN" sz="1400" dirty="0"/>
              <a:t>__</a:t>
            </a:r>
            <a:r>
              <a:rPr lang="en-IN" sz="1400" dirty="0" err="1"/>
              <a:t>init</a:t>
            </a:r>
            <a:r>
              <a:rPr lang="en-IN" sz="1400" dirty="0"/>
              <a:t>__(self, name):</a:t>
            </a:r>
            <a:br>
              <a:rPr lang="en-IN" sz="1400" dirty="0"/>
            </a:br>
            <a:r>
              <a:rPr lang="en-IN" sz="1400" dirty="0" smtClean="0"/>
              <a:t>                self.name </a:t>
            </a:r>
            <a:r>
              <a:rPr lang="en-IN" sz="1400" dirty="0"/>
              <a:t>= name # &lt;- Instance variable</a:t>
            </a:r>
          </a:p>
        </p:txBody>
      </p:sp>
    </p:spTree>
    <p:extLst>
      <p:ext uri="{BB962C8B-B14F-4D97-AF65-F5344CB8AC3E}">
        <p14:creationId xmlns:p14="http://schemas.microsoft.com/office/powerpoint/2010/main" val="2402016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smtClean="0"/>
              <a:t>Contents</a:t>
            </a:r>
            <a:endParaRPr lang="en-IN" b="1" dirty="0"/>
          </a:p>
        </p:txBody>
      </p:sp>
      <p:sp>
        <p:nvSpPr>
          <p:cNvPr id="4" name="Text Placeholder 3"/>
          <p:cNvSpPr>
            <a:spLocks noGrp="1"/>
          </p:cNvSpPr>
          <p:nvPr>
            <p:ph type="body" idx="1"/>
          </p:nvPr>
        </p:nvSpPr>
        <p:spPr>
          <a:xfrm>
            <a:off x="311700" y="1177251"/>
            <a:ext cx="8520600" cy="3339000"/>
          </a:xfrm>
        </p:spPr>
        <p:txBody>
          <a:bodyPr/>
          <a:lstStyle/>
          <a:p>
            <a:endParaRPr lang="en-US" sz="1200" dirty="0"/>
          </a:p>
          <a:p>
            <a:r>
              <a:rPr lang="en-US" sz="1200" dirty="0"/>
              <a:t>Introduction to OOP </a:t>
            </a:r>
            <a:endParaRPr lang="en-IN" sz="1200" dirty="0"/>
          </a:p>
          <a:p>
            <a:r>
              <a:rPr lang="en-IN" sz="1200" dirty="0" smtClean="0"/>
              <a:t>Classes and Object</a:t>
            </a:r>
          </a:p>
          <a:p>
            <a:r>
              <a:rPr lang="en-IN" sz="1200" dirty="0" smtClean="0"/>
              <a:t>Defining a class in Python</a:t>
            </a:r>
          </a:p>
          <a:p>
            <a:r>
              <a:rPr lang="en-IN" sz="1200" dirty="0" smtClean="0"/>
              <a:t>Creating a object in Python</a:t>
            </a:r>
          </a:p>
          <a:p>
            <a:r>
              <a:rPr lang="en-IN" sz="1200" dirty="0" smtClean="0"/>
              <a:t>OOPS concept in Python</a:t>
            </a:r>
          </a:p>
        </p:txBody>
      </p:sp>
    </p:spTree>
    <p:extLst>
      <p:ext uri="{BB962C8B-B14F-4D97-AF65-F5344CB8AC3E}">
        <p14:creationId xmlns:p14="http://schemas.microsoft.com/office/powerpoint/2010/main" val="4281159462"/>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Variables in </a:t>
            </a:r>
            <a:r>
              <a:rPr lang="en-IN" b="1" dirty="0"/>
              <a:t>OOP</a:t>
            </a:r>
          </a:p>
        </p:txBody>
      </p:sp>
      <p:sp>
        <p:nvSpPr>
          <p:cNvPr id="3" name="Text Placeholder 2"/>
          <p:cNvSpPr>
            <a:spLocks noGrp="1"/>
          </p:cNvSpPr>
          <p:nvPr>
            <p:ph type="body" idx="1"/>
          </p:nvPr>
        </p:nvSpPr>
        <p:spPr/>
        <p:txBody>
          <a:bodyPr/>
          <a:lstStyle/>
          <a:p>
            <a:r>
              <a:rPr lang="en-IN" sz="1400" dirty="0" smtClean="0"/>
              <a:t>In above example </a:t>
            </a:r>
            <a:r>
              <a:rPr lang="en-IN" sz="1400" i="1" dirty="0" smtClean="0"/>
              <a:t>Car</a:t>
            </a:r>
            <a:r>
              <a:rPr lang="en-IN" sz="1400" dirty="0"/>
              <a:t> class </a:t>
            </a:r>
            <a:r>
              <a:rPr lang="en-IN" sz="1400" dirty="0" smtClean="0"/>
              <a:t>is defined</a:t>
            </a:r>
            <a:r>
              <a:rPr lang="en-IN" sz="1400" dirty="0"/>
              <a:t>. Each instance of it will have class variable </a:t>
            </a:r>
            <a:r>
              <a:rPr lang="en-IN" sz="1400" i="1" dirty="0"/>
              <a:t>wheels</a:t>
            </a:r>
            <a:r>
              <a:rPr lang="en-IN" sz="1400" dirty="0"/>
              <a:t> along with the instance variable </a:t>
            </a:r>
            <a:r>
              <a:rPr lang="en-IN" sz="1400" i="1" dirty="0"/>
              <a:t>name</a:t>
            </a:r>
            <a:r>
              <a:rPr lang="en-IN" sz="1400" dirty="0"/>
              <a:t>. </a:t>
            </a:r>
            <a:endParaRPr lang="en-IN" sz="1400" dirty="0" smtClean="0"/>
          </a:p>
          <a:p>
            <a:r>
              <a:rPr lang="en-IN" sz="1400" dirty="0" smtClean="0"/>
              <a:t>&gt;&gt;&gt; </a:t>
            </a:r>
            <a:r>
              <a:rPr lang="en-IN" sz="1400" dirty="0"/>
              <a:t>jag = Car('jaguar')</a:t>
            </a:r>
            <a:br>
              <a:rPr lang="en-IN" sz="1400" dirty="0"/>
            </a:br>
            <a:r>
              <a:rPr lang="en-IN" sz="1400" dirty="0"/>
              <a:t>&gt;&gt;&gt; </a:t>
            </a:r>
            <a:r>
              <a:rPr lang="en-IN" sz="1400" dirty="0" err="1"/>
              <a:t>fer</a:t>
            </a:r>
            <a:r>
              <a:rPr lang="en-IN" sz="1400" dirty="0"/>
              <a:t> = Car('</a:t>
            </a:r>
            <a:r>
              <a:rPr lang="en-IN" sz="1400" dirty="0" err="1"/>
              <a:t>ferrari</a:t>
            </a:r>
            <a:r>
              <a:rPr lang="en-IN" sz="1400" dirty="0" smtClean="0"/>
              <a:t>')</a:t>
            </a:r>
          </a:p>
          <a:p>
            <a:r>
              <a:rPr lang="en-IN" sz="1400" dirty="0" smtClean="0"/>
              <a:t>&gt;&gt;&gt; </a:t>
            </a:r>
            <a:r>
              <a:rPr lang="en-IN" sz="1400" dirty="0"/>
              <a:t>jag.name, fer.name</a:t>
            </a:r>
            <a:br>
              <a:rPr lang="en-IN" sz="1400" dirty="0"/>
            </a:br>
            <a:r>
              <a:rPr lang="en-IN" sz="1400" dirty="0"/>
              <a:t>('jaguar', '</a:t>
            </a:r>
            <a:r>
              <a:rPr lang="en-IN" sz="1400" dirty="0" err="1"/>
              <a:t>ferrari</a:t>
            </a:r>
            <a:r>
              <a:rPr lang="en-IN" sz="1400" dirty="0" smtClean="0"/>
              <a:t>')</a:t>
            </a:r>
          </a:p>
          <a:p>
            <a:r>
              <a:rPr lang="en-IN" sz="1400" dirty="0" smtClean="0"/>
              <a:t>&gt;&gt;&gt; </a:t>
            </a:r>
            <a:r>
              <a:rPr lang="en-IN" sz="1400" dirty="0" err="1"/>
              <a:t>jag.wheels</a:t>
            </a:r>
            <a:r>
              <a:rPr lang="en-IN" sz="1400" dirty="0"/>
              <a:t>, </a:t>
            </a:r>
            <a:r>
              <a:rPr lang="en-IN" sz="1400" dirty="0" err="1"/>
              <a:t>fer.wheels</a:t>
            </a:r>
            <a:r>
              <a:rPr lang="en-IN" sz="1400" dirty="0"/>
              <a:t/>
            </a:r>
            <a:br>
              <a:rPr lang="en-IN" sz="1400" dirty="0"/>
            </a:br>
            <a:r>
              <a:rPr lang="en-IN" sz="1400" dirty="0"/>
              <a:t>(4, 4</a:t>
            </a:r>
            <a:r>
              <a:rPr lang="en-IN" sz="1400" dirty="0" smtClean="0"/>
              <a:t>)</a:t>
            </a:r>
          </a:p>
          <a:p>
            <a:r>
              <a:rPr lang="en-IN" sz="1400" dirty="0" smtClean="0"/>
              <a:t>&gt;&gt;&gt; </a:t>
            </a:r>
            <a:r>
              <a:rPr lang="en-IN" sz="1400" dirty="0" err="1"/>
              <a:t>Car.wheels</a:t>
            </a:r>
            <a:r>
              <a:rPr lang="en-IN" sz="1400" dirty="0"/>
              <a:t/>
            </a:r>
            <a:br>
              <a:rPr lang="en-IN" sz="1400" dirty="0"/>
            </a:br>
            <a:r>
              <a:rPr lang="en-IN" sz="1400" dirty="0"/>
              <a:t>4</a:t>
            </a:r>
          </a:p>
        </p:txBody>
      </p:sp>
    </p:spTree>
    <p:extLst>
      <p:ext uri="{BB962C8B-B14F-4D97-AF65-F5344CB8AC3E}">
        <p14:creationId xmlns:p14="http://schemas.microsoft.com/office/powerpoint/2010/main" val="3841951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Variables </a:t>
            </a:r>
            <a:r>
              <a:rPr lang="en-IN" b="1" dirty="0" smtClean="0"/>
              <a:t>in OOP (Summary)</a:t>
            </a:r>
            <a:endParaRPr lang="en-IN" b="1" dirty="0"/>
          </a:p>
        </p:txBody>
      </p:sp>
      <p:sp>
        <p:nvSpPr>
          <p:cNvPr id="3" name="Text Placeholder 2"/>
          <p:cNvSpPr>
            <a:spLocks noGrp="1"/>
          </p:cNvSpPr>
          <p:nvPr>
            <p:ph type="body" idx="1"/>
          </p:nvPr>
        </p:nvSpPr>
        <p:spPr/>
        <p:txBody>
          <a:bodyPr/>
          <a:lstStyle/>
          <a:p>
            <a:pPr marL="114300" indent="0">
              <a:buNone/>
            </a:pPr>
            <a:r>
              <a:rPr lang="en-IN" sz="1400" dirty="0" smtClean="0"/>
              <a:t>We </a:t>
            </a:r>
            <a:r>
              <a:rPr lang="en-IN" sz="1400" dirty="0"/>
              <a:t>can declare instance variables:</a:t>
            </a:r>
          </a:p>
          <a:p>
            <a:r>
              <a:rPr lang="en-IN" sz="1400" dirty="0"/>
              <a:t>Inside a constructor using self (shown above ).</a:t>
            </a:r>
          </a:p>
          <a:p>
            <a:r>
              <a:rPr lang="en-IN" sz="1400" dirty="0"/>
              <a:t>Inside an Instance method.</a:t>
            </a:r>
          </a:p>
          <a:p>
            <a:r>
              <a:rPr lang="en-IN" sz="1400" dirty="0"/>
              <a:t>Outside of the class using object reference.</a:t>
            </a:r>
          </a:p>
          <a:p>
            <a:r>
              <a:rPr lang="en-IN" sz="1400" dirty="0"/>
              <a:t>Instance variables are created at the time of object creation and will be destroyed when it goes for Garbage collection.</a:t>
            </a:r>
          </a:p>
          <a:p>
            <a:r>
              <a:rPr lang="en-IN" sz="1400" dirty="0"/>
              <a:t>For every object </a:t>
            </a:r>
            <a:r>
              <a:rPr lang="en-IN" sz="1400" b="1" dirty="0"/>
              <a:t>separate copy of instance variables</a:t>
            </a:r>
            <a:r>
              <a:rPr lang="en-IN" sz="1400" dirty="0"/>
              <a:t> will be created.</a:t>
            </a:r>
          </a:p>
          <a:p>
            <a:r>
              <a:rPr lang="en-IN" sz="1400" dirty="0"/>
              <a:t>We can use </a:t>
            </a:r>
            <a:r>
              <a:rPr lang="en-IN" sz="1400" b="1" dirty="0"/>
              <a:t>__</a:t>
            </a:r>
            <a:r>
              <a:rPr lang="en-IN" sz="1400" b="1" dirty="0" err="1"/>
              <a:t>dict</a:t>
            </a:r>
            <a:r>
              <a:rPr lang="en-IN" sz="1400" b="1" dirty="0"/>
              <a:t>__</a:t>
            </a:r>
            <a:r>
              <a:rPr lang="en-IN" sz="1400" dirty="0"/>
              <a:t> to know the instance variables and their corresponding values of an object. It returns values in a dictionary format.</a:t>
            </a:r>
          </a:p>
          <a:p>
            <a:endParaRPr lang="en-US" sz="1400" dirty="0"/>
          </a:p>
        </p:txBody>
      </p:sp>
    </p:spTree>
    <p:extLst>
      <p:ext uri="{BB962C8B-B14F-4D97-AF65-F5344CB8AC3E}">
        <p14:creationId xmlns:p14="http://schemas.microsoft.com/office/powerpoint/2010/main" val="4212343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Example</a:t>
            </a:r>
            <a:endParaRPr lang="en-IN"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4" y="1019175"/>
            <a:ext cx="5472111" cy="411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24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Example</a:t>
            </a:r>
            <a:endParaRPr lang="en-IN" b="1" dirty="0"/>
          </a:p>
        </p:txBody>
      </p:sp>
      <p:sp>
        <p:nvSpPr>
          <p:cNvPr id="3" name="Text Placeholder 2"/>
          <p:cNvSpPr>
            <a:spLocks noGrp="1"/>
          </p:cNvSpPr>
          <p:nvPr>
            <p:ph type="body" idx="1"/>
          </p:nvPr>
        </p:nvSpPr>
        <p:spPr>
          <a:xfrm>
            <a:off x="4740248" y="1403306"/>
            <a:ext cx="4403752" cy="3522600"/>
          </a:xfrm>
          <a:ln>
            <a:solidFill>
              <a:schemeClr val="tx1"/>
            </a:solidFill>
          </a:ln>
        </p:spPr>
        <p:txBody>
          <a:bodyPr/>
          <a:lstStyle/>
          <a:p>
            <a:pPr marL="114300" indent="0">
              <a:buNone/>
            </a:pPr>
            <a:r>
              <a:rPr lang="en-US" sz="1400" dirty="0" smtClean="0"/>
              <a:t>                                                                              Output:</a:t>
            </a:r>
            <a:endParaRPr lang="en-US" sz="1400" dirty="0"/>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8869" t="72019" r="4253" b="10785"/>
          <a:stretch/>
        </p:blipFill>
        <p:spPr bwMode="auto">
          <a:xfrm>
            <a:off x="4853463" y="2040153"/>
            <a:ext cx="4290537" cy="114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304" t="23912" r="60675" b="7642"/>
          <a:stretch/>
        </p:blipFill>
        <p:spPr bwMode="auto">
          <a:xfrm>
            <a:off x="670560" y="1085191"/>
            <a:ext cx="3520440" cy="3984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245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Example</a:t>
            </a:r>
            <a:endParaRPr lang="en-IN" b="1"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648" t="22848" r="29613" b="4677"/>
          <a:stretch/>
        </p:blipFill>
        <p:spPr bwMode="auto">
          <a:xfrm>
            <a:off x="2657474" y="1128713"/>
            <a:ext cx="3493295" cy="3984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12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Constructors in Python</a:t>
            </a:r>
            <a:endParaRPr lang="en-IN" b="1" dirty="0"/>
          </a:p>
        </p:txBody>
      </p:sp>
      <p:sp>
        <p:nvSpPr>
          <p:cNvPr id="4" name="Text Placeholder 3"/>
          <p:cNvSpPr>
            <a:spLocks noGrp="1"/>
          </p:cNvSpPr>
          <p:nvPr>
            <p:ph type="body" idx="1"/>
          </p:nvPr>
        </p:nvSpPr>
        <p:spPr/>
        <p:txBody>
          <a:bodyPr/>
          <a:lstStyle/>
          <a:p>
            <a:pPr algn="just"/>
            <a:r>
              <a:rPr lang="en-IN" sz="1600" dirty="0"/>
              <a:t>Constructors are generally used for instantiating an object</a:t>
            </a:r>
            <a:r>
              <a:rPr lang="en-IN" sz="1600" dirty="0" smtClean="0"/>
              <a:t>. The </a:t>
            </a:r>
            <a:r>
              <a:rPr lang="en-IN" sz="1600" dirty="0"/>
              <a:t>task of constructors is to initialize(assign values) to the data members of the class when an object of class is created</a:t>
            </a:r>
            <a:r>
              <a:rPr lang="en-IN" sz="1600" dirty="0" smtClean="0"/>
              <a:t>. In </a:t>
            </a:r>
            <a:r>
              <a:rPr lang="en-IN" sz="1600" dirty="0"/>
              <a:t>Python the __</a:t>
            </a:r>
            <a:r>
              <a:rPr lang="en-IN" sz="1600" dirty="0" err="1"/>
              <a:t>init</a:t>
            </a:r>
            <a:r>
              <a:rPr lang="en-IN" sz="1600" dirty="0"/>
              <a:t>__() method is called the constructor and is always called when an object is created</a:t>
            </a:r>
            <a:r>
              <a:rPr lang="en-IN" sz="1600" dirty="0" smtClean="0"/>
              <a:t>.</a:t>
            </a:r>
          </a:p>
          <a:p>
            <a:pPr fontAlgn="base"/>
            <a:r>
              <a:rPr lang="en-IN" sz="1600" b="1" dirty="0"/>
              <a:t>Syntax of constructor declaration :</a:t>
            </a:r>
            <a:endParaRPr lang="en-IN" sz="1600" dirty="0"/>
          </a:p>
          <a:p>
            <a:pPr marL="450850" indent="0" fontAlgn="base">
              <a:buNone/>
            </a:pPr>
            <a:r>
              <a:rPr lang="en-IN" sz="1600" dirty="0" err="1"/>
              <a:t>def</a:t>
            </a:r>
            <a:r>
              <a:rPr lang="en-IN" sz="1600" dirty="0"/>
              <a:t> __</a:t>
            </a:r>
            <a:r>
              <a:rPr lang="en-IN" sz="1600" dirty="0" err="1"/>
              <a:t>init</a:t>
            </a:r>
            <a:r>
              <a:rPr lang="en-IN" sz="1600" dirty="0"/>
              <a:t>__(self): </a:t>
            </a:r>
            <a:endParaRPr lang="en-IN" sz="1600" dirty="0" smtClean="0"/>
          </a:p>
          <a:p>
            <a:pPr marL="450850" indent="0" fontAlgn="base">
              <a:buNone/>
            </a:pPr>
            <a:r>
              <a:rPr lang="en-IN" sz="1600" dirty="0"/>
              <a:t> </a:t>
            </a:r>
            <a:r>
              <a:rPr lang="en-IN" sz="1600" dirty="0" smtClean="0"/>
              <a:t>   # </a:t>
            </a:r>
            <a:r>
              <a:rPr lang="en-IN" sz="1600" dirty="0"/>
              <a:t>body of the </a:t>
            </a:r>
            <a:r>
              <a:rPr lang="en-IN" sz="1600" dirty="0" smtClean="0"/>
              <a:t>constructor</a:t>
            </a:r>
            <a:endParaRPr lang="en-IN" sz="1600" dirty="0"/>
          </a:p>
          <a:p>
            <a:pPr algn="just"/>
            <a:endParaRPr lang="en-IN" sz="1600" dirty="0"/>
          </a:p>
        </p:txBody>
      </p:sp>
    </p:spTree>
    <p:extLst>
      <p:ext uri="{BB962C8B-B14F-4D97-AF65-F5344CB8AC3E}">
        <p14:creationId xmlns:p14="http://schemas.microsoft.com/office/powerpoint/2010/main" val="463039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Constructors in Python (Cont.)</a:t>
            </a:r>
            <a:endParaRPr lang="en-IN" b="1" dirty="0"/>
          </a:p>
        </p:txBody>
      </p:sp>
      <p:sp>
        <p:nvSpPr>
          <p:cNvPr id="4" name="Text Placeholder 3"/>
          <p:cNvSpPr>
            <a:spLocks noGrp="1"/>
          </p:cNvSpPr>
          <p:nvPr>
            <p:ph type="body" idx="1"/>
          </p:nvPr>
        </p:nvSpPr>
        <p:spPr/>
        <p:txBody>
          <a:bodyPr/>
          <a:lstStyle/>
          <a:p>
            <a:pPr marL="114300" indent="0" fontAlgn="base">
              <a:buNone/>
            </a:pPr>
            <a:r>
              <a:rPr lang="en-IN" sz="1600" b="1" dirty="0"/>
              <a:t>Types of constructors :</a:t>
            </a:r>
            <a:endParaRPr lang="en-IN" sz="1600" dirty="0"/>
          </a:p>
          <a:p>
            <a:pPr fontAlgn="base"/>
            <a:r>
              <a:rPr lang="en-IN" sz="1600" b="1" dirty="0"/>
              <a:t>D</a:t>
            </a:r>
            <a:r>
              <a:rPr lang="en-IN" sz="1600" b="1" dirty="0" smtClean="0"/>
              <a:t>efault </a:t>
            </a:r>
            <a:r>
              <a:rPr lang="en-IN" sz="1600" b="1" dirty="0"/>
              <a:t>constructor :</a:t>
            </a:r>
            <a:r>
              <a:rPr lang="en-IN" sz="1600" dirty="0"/>
              <a:t>The default constructor is simple constructor which doesn’t accept any </a:t>
            </a:r>
            <a:r>
              <a:rPr lang="en-IN" sz="1600" dirty="0" err="1" smtClean="0"/>
              <a:t>arguments.I</a:t>
            </a:r>
            <a:r>
              <a:rPr lang="en-IN" sz="1600" dirty="0" smtClean="0"/>
              <a:t> t’s </a:t>
            </a:r>
            <a:r>
              <a:rPr lang="en-IN" sz="1600" dirty="0"/>
              <a:t>definition has only one argument which is a reference to the instance being constructed.</a:t>
            </a:r>
          </a:p>
          <a:p>
            <a:pPr fontAlgn="base"/>
            <a:r>
              <a:rPr lang="en-IN" sz="1600" b="1" dirty="0"/>
              <a:t>P</a:t>
            </a:r>
            <a:r>
              <a:rPr lang="en-IN" sz="1600" b="1" dirty="0" smtClean="0"/>
              <a:t>arameterized </a:t>
            </a:r>
            <a:r>
              <a:rPr lang="en-IN" sz="1600" b="1" dirty="0"/>
              <a:t>constructor </a:t>
            </a:r>
            <a:r>
              <a:rPr lang="en-IN" sz="1600" b="1" dirty="0" smtClean="0"/>
              <a:t>:</a:t>
            </a:r>
            <a:r>
              <a:rPr lang="en-IN" sz="1600" dirty="0"/>
              <a:t>C</a:t>
            </a:r>
            <a:r>
              <a:rPr lang="en-IN" sz="1600" dirty="0" smtClean="0"/>
              <a:t>onstructor </a:t>
            </a:r>
            <a:r>
              <a:rPr lang="en-IN" sz="1600" dirty="0"/>
              <a:t>with parameters is known as parameterized constructor</a:t>
            </a:r>
            <a:r>
              <a:rPr lang="en-IN" sz="1600" dirty="0" smtClean="0"/>
              <a:t>. The </a:t>
            </a:r>
            <a:r>
              <a:rPr lang="en-IN" sz="1600" dirty="0"/>
              <a:t>parameterized constructor take its first argument as a reference to the instance being constructed known as self and the rest of the arguments are provided by the programmer</a:t>
            </a:r>
          </a:p>
        </p:txBody>
      </p:sp>
    </p:spTree>
    <p:extLst>
      <p:ext uri="{BB962C8B-B14F-4D97-AF65-F5344CB8AC3E}">
        <p14:creationId xmlns:p14="http://schemas.microsoft.com/office/powerpoint/2010/main" val="4141627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Constructors in Python (Cont.)</a:t>
            </a:r>
            <a:endParaRPr lang="en-IN" b="1" dirty="0"/>
          </a:p>
        </p:txBody>
      </p:sp>
      <p:sp>
        <p:nvSpPr>
          <p:cNvPr id="4" name="Text Placeholder 3"/>
          <p:cNvSpPr>
            <a:spLocks noGrp="1"/>
          </p:cNvSpPr>
          <p:nvPr>
            <p:ph type="body" idx="1"/>
          </p:nvPr>
        </p:nvSpPr>
        <p:spPr/>
        <p:txBody>
          <a:bodyPr/>
          <a:lstStyle/>
          <a:p>
            <a:pPr marL="114300" indent="0" fontAlgn="base">
              <a:buNone/>
            </a:pPr>
            <a:endParaRPr lang="en-IN"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76" t="24386" r="60427" b="10905"/>
          <a:stretch/>
        </p:blipFill>
        <p:spPr bwMode="auto">
          <a:xfrm>
            <a:off x="2921793" y="1100137"/>
            <a:ext cx="3636170" cy="3998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4100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Destructors in Python </a:t>
            </a:r>
            <a:endParaRPr lang="en-IN" b="1" dirty="0"/>
          </a:p>
        </p:txBody>
      </p:sp>
      <p:sp>
        <p:nvSpPr>
          <p:cNvPr id="4" name="Text Placeholder 3"/>
          <p:cNvSpPr>
            <a:spLocks noGrp="1"/>
          </p:cNvSpPr>
          <p:nvPr>
            <p:ph type="body" idx="1"/>
          </p:nvPr>
        </p:nvSpPr>
        <p:spPr/>
        <p:txBody>
          <a:bodyPr/>
          <a:lstStyle/>
          <a:p>
            <a:pPr fontAlgn="base"/>
            <a:r>
              <a:rPr lang="en-IN" sz="1600" dirty="0"/>
              <a:t>Destructors are called when an object gets destroyed. In Python, destructors are not needed as </a:t>
            </a:r>
            <a:r>
              <a:rPr lang="en-IN" sz="1600" dirty="0" smtClean="0"/>
              <a:t>much </a:t>
            </a:r>
            <a:r>
              <a:rPr lang="en-IN" sz="1600" dirty="0"/>
              <a:t>because Python has a garbage collector that handles memory management automatically</a:t>
            </a:r>
            <a:r>
              <a:rPr lang="en-IN" sz="1600" dirty="0" smtClean="0"/>
              <a:t>.</a:t>
            </a:r>
          </a:p>
          <a:p>
            <a:pPr fontAlgn="base"/>
            <a:r>
              <a:rPr lang="en-IN" sz="1600" dirty="0"/>
              <a:t>The </a:t>
            </a:r>
            <a:r>
              <a:rPr lang="en-IN" sz="1600" b="1" dirty="0"/>
              <a:t>__</a:t>
            </a:r>
            <a:r>
              <a:rPr lang="en-IN" sz="1600" dirty="0"/>
              <a:t>del</a:t>
            </a:r>
            <a:r>
              <a:rPr lang="en-IN" sz="1600" b="1" dirty="0"/>
              <a:t>__()</a:t>
            </a:r>
            <a:r>
              <a:rPr lang="en-IN" sz="1600" dirty="0"/>
              <a:t> method is a known as a destructor method in Python. It is called when all references to the object have been deleted </a:t>
            </a:r>
            <a:r>
              <a:rPr lang="en-IN" sz="1600" dirty="0" err="1"/>
              <a:t>i.e</a:t>
            </a:r>
            <a:r>
              <a:rPr lang="en-IN" sz="1600" dirty="0"/>
              <a:t> when an object is garbage collected</a:t>
            </a:r>
            <a:r>
              <a:rPr lang="en-IN" sz="1600" dirty="0" smtClean="0"/>
              <a:t>.</a:t>
            </a:r>
          </a:p>
          <a:p>
            <a:pPr fontAlgn="base"/>
            <a:r>
              <a:rPr lang="en-IN" sz="1600" b="1" dirty="0"/>
              <a:t>Syntax of destructor declaration :</a:t>
            </a:r>
            <a:endParaRPr lang="en-IN" sz="1600" dirty="0"/>
          </a:p>
          <a:p>
            <a:pPr marL="450850" indent="0">
              <a:buNone/>
            </a:pPr>
            <a:r>
              <a:rPr lang="en-IN" sz="1600" dirty="0" err="1"/>
              <a:t>def</a:t>
            </a:r>
            <a:r>
              <a:rPr lang="en-IN" sz="1600" dirty="0"/>
              <a:t> __del__(self): </a:t>
            </a:r>
            <a:endParaRPr lang="en-IN" sz="1600" dirty="0" smtClean="0"/>
          </a:p>
          <a:p>
            <a:pPr marL="450850" indent="0">
              <a:buNone/>
            </a:pPr>
            <a:r>
              <a:rPr lang="en-IN" sz="1600" dirty="0"/>
              <a:t> </a:t>
            </a:r>
            <a:r>
              <a:rPr lang="en-IN" sz="1600" dirty="0" smtClean="0"/>
              <a:t>   # </a:t>
            </a:r>
            <a:r>
              <a:rPr lang="en-IN" sz="1600" dirty="0"/>
              <a:t>body of </a:t>
            </a:r>
            <a:r>
              <a:rPr lang="en-IN" sz="1600" dirty="0" smtClean="0"/>
              <a:t>destructor</a:t>
            </a:r>
          </a:p>
          <a:p>
            <a:pPr marL="450850" indent="-285750"/>
            <a:r>
              <a:rPr lang="en-IN" sz="1600" b="1" dirty="0"/>
              <a:t>Note :</a:t>
            </a:r>
            <a:r>
              <a:rPr lang="en-IN" sz="1600" dirty="0"/>
              <a:t> The destructor was called</a:t>
            </a:r>
            <a:r>
              <a:rPr lang="en-IN" sz="1600" b="1" dirty="0"/>
              <a:t> after the program ended</a:t>
            </a:r>
            <a:r>
              <a:rPr lang="en-IN" sz="1600" dirty="0"/>
              <a:t> or when all the references to object are deleted </a:t>
            </a:r>
            <a:r>
              <a:rPr lang="en-IN" sz="1600" dirty="0" err="1"/>
              <a:t>i.e</a:t>
            </a:r>
            <a:r>
              <a:rPr lang="en-IN" sz="1600" dirty="0"/>
              <a:t> when the reference count becomes zero, not when object went out of scope.</a:t>
            </a:r>
          </a:p>
          <a:p>
            <a:pPr marL="450850" indent="-285750"/>
            <a:endParaRPr lang="en-IN" sz="1600" dirty="0" smtClean="0"/>
          </a:p>
          <a:p>
            <a:pPr marL="450850" indent="0">
              <a:buNone/>
            </a:pPr>
            <a:endParaRPr lang="en-IN" sz="1600" dirty="0"/>
          </a:p>
        </p:txBody>
      </p:sp>
    </p:spTree>
    <p:extLst>
      <p:ext uri="{BB962C8B-B14F-4D97-AF65-F5344CB8AC3E}">
        <p14:creationId xmlns:p14="http://schemas.microsoft.com/office/powerpoint/2010/main" val="95712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Destructors in Python (Cont.)</a:t>
            </a:r>
            <a:endParaRPr lang="en-IN" b="1"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931" t="27018" r="57104" b="30907"/>
          <a:stretch/>
        </p:blipFill>
        <p:spPr bwMode="auto">
          <a:xfrm>
            <a:off x="1971675" y="1421607"/>
            <a:ext cx="5193506" cy="351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165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t>
            </a:r>
            <a:r>
              <a:rPr lang="en-US" b="1" dirty="0"/>
              <a:t>to OOP </a:t>
            </a:r>
            <a:endParaRPr lang="en-IN" b="1" dirty="0"/>
          </a:p>
        </p:txBody>
      </p:sp>
      <p:sp>
        <p:nvSpPr>
          <p:cNvPr id="3" name="Text Placeholder 2"/>
          <p:cNvSpPr>
            <a:spLocks noGrp="1"/>
          </p:cNvSpPr>
          <p:nvPr>
            <p:ph type="body" idx="1"/>
          </p:nvPr>
        </p:nvSpPr>
        <p:spPr>
          <a:xfrm>
            <a:off x="457200" y="1165181"/>
            <a:ext cx="8229600" cy="3522600"/>
          </a:xfrm>
        </p:spPr>
        <p:txBody>
          <a:bodyPr/>
          <a:lstStyle/>
          <a:p>
            <a:r>
              <a:rPr lang="en-US" sz="1600" dirty="0" smtClean="0"/>
              <a:t>Object-oriented </a:t>
            </a:r>
            <a:r>
              <a:rPr lang="en-US" sz="1600" dirty="0"/>
              <a:t>programming </a:t>
            </a:r>
            <a:r>
              <a:rPr lang="en-US" sz="1600" dirty="0" smtClean="0"/>
              <a:t>System (</a:t>
            </a:r>
            <a:r>
              <a:rPr lang="en-US" sz="1600" dirty="0"/>
              <a:t>OOPs) is a programming paradigm based on the concept of “objects” that contain data and methods. </a:t>
            </a:r>
          </a:p>
          <a:p>
            <a:r>
              <a:rPr lang="en-US" sz="1600" dirty="0" smtClean="0"/>
              <a:t>The </a:t>
            </a:r>
            <a:r>
              <a:rPr lang="en-US" sz="1600" dirty="0"/>
              <a:t>primary purpose of object-oriented programming is to increase the flexibility and maintainability of programs. </a:t>
            </a:r>
            <a:endParaRPr lang="en-US" sz="1600" dirty="0" smtClean="0"/>
          </a:p>
          <a:p>
            <a:r>
              <a:rPr lang="en-US" sz="1600" dirty="0" smtClean="0"/>
              <a:t>Object </a:t>
            </a:r>
            <a:r>
              <a:rPr lang="en-US" sz="1600" dirty="0"/>
              <a:t>oriented programming brings together data and its </a:t>
            </a:r>
            <a:r>
              <a:rPr lang="en-US" sz="1600" dirty="0" err="1" smtClean="0"/>
              <a:t>behaviour</a:t>
            </a:r>
            <a:r>
              <a:rPr lang="en-US" sz="1600" dirty="0" smtClean="0"/>
              <a:t> (methods</a:t>
            </a:r>
            <a:r>
              <a:rPr lang="en-US" sz="1600" dirty="0"/>
              <a:t>) in a single </a:t>
            </a:r>
            <a:r>
              <a:rPr lang="en-US" sz="1600" dirty="0" smtClean="0"/>
              <a:t>location (</a:t>
            </a:r>
            <a:r>
              <a:rPr lang="en-US" sz="1600" dirty="0"/>
              <a:t>object) makes it easier to understand how a program works. </a:t>
            </a:r>
            <a:endParaRPr lang="en-US" sz="1600" dirty="0" smtClean="0"/>
          </a:p>
          <a:p>
            <a:r>
              <a:rPr lang="en-US" sz="1600" dirty="0" smtClean="0"/>
              <a:t>Object-Oriented </a:t>
            </a:r>
            <a:r>
              <a:rPr lang="en-US" sz="1600" dirty="0"/>
              <a:t>Programming or OOPs refers to languages that use objects in programming. </a:t>
            </a:r>
            <a:endParaRPr lang="en-US" sz="1600" dirty="0" smtClean="0"/>
          </a:p>
          <a:p>
            <a:r>
              <a:rPr lang="en-US" sz="1600" dirty="0" smtClean="0"/>
              <a:t>The main aim of OOP is to bind together the data and the functions that operate on them so that no other part of the code can access this data except that function. </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236360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Methods for updating set...() </a:t>
            </a:r>
            <a:r>
              <a:rPr lang="en-IN" b="1" dirty="0" smtClean="0"/>
              <a:t>and retrieving get...() of </a:t>
            </a:r>
            <a:r>
              <a:rPr lang="en-IN" b="1" dirty="0"/>
              <a:t>data members of the class</a:t>
            </a:r>
          </a:p>
        </p:txBody>
      </p:sp>
      <p:sp>
        <p:nvSpPr>
          <p:cNvPr id="4" name="Text Placeholder 3"/>
          <p:cNvSpPr>
            <a:spLocks noGrp="1"/>
          </p:cNvSpPr>
          <p:nvPr>
            <p:ph type="body" idx="1"/>
          </p:nvPr>
        </p:nvSpPr>
        <p:spPr/>
        <p:txBody>
          <a:bodyPr/>
          <a:lstStyle/>
          <a:p>
            <a:pPr fontAlgn="base"/>
            <a:r>
              <a:rPr lang="en-IN" sz="1600" dirty="0"/>
              <a:t>T</a:t>
            </a:r>
            <a:r>
              <a:rPr lang="en-IN" sz="1600" dirty="0" smtClean="0"/>
              <a:t>o </a:t>
            </a:r>
            <a:r>
              <a:rPr lang="en-IN" sz="1600" dirty="0"/>
              <a:t>make a class that stores the temperature in degrees Celsius. It would also implement a method to convert the temperature into degrees Fahrenheit. One way of doing this is as follows</a:t>
            </a:r>
            <a:r>
              <a:rPr lang="en-IN" sz="1600" dirty="0" smtClean="0"/>
              <a:t>:</a:t>
            </a:r>
          </a:p>
          <a:p>
            <a:pPr fontAlgn="base"/>
            <a:endParaRPr lang="en-IN" sz="16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269" t="44593" r="47638" b="29069"/>
          <a:stretch/>
        </p:blipFill>
        <p:spPr bwMode="auto">
          <a:xfrm>
            <a:off x="1421606" y="2536031"/>
            <a:ext cx="6110002" cy="200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9520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Methods for updating set...() </a:t>
            </a:r>
            <a:r>
              <a:rPr lang="en-IN" b="1" dirty="0" smtClean="0"/>
              <a:t>and retrieving get...() of </a:t>
            </a:r>
            <a:r>
              <a:rPr lang="en-IN" b="1" dirty="0"/>
              <a:t>data members of the class</a:t>
            </a:r>
          </a:p>
        </p:txBody>
      </p:sp>
      <p:sp>
        <p:nvSpPr>
          <p:cNvPr id="4" name="Text Placeholder 3"/>
          <p:cNvSpPr>
            <a:spLocks noGrp="1"/>
          </p:cNvSpPr>
          <p:nvPr>
            <p:ph type="body" idx="1"/>
          </p:nvPr>
        </p:nvSpPr>
        <p:spPr/>
        <p:txBody>
          <a:bodyPr/>
          <a:lstStyle/>
          <a:p>
            <a:pPr fontAlgn="base"/>
            <a:r>
              <a:rPr lang="en-IN" sz="1600" dirty="0"/>
              <a:t>We can make objects out of this class and manipulate the temperature attribute as we wish:</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03" t="27129" r="54031" b="7695"/>
          <a:stretch/>
        </p:blipFill>
        <p:spPr bwMode="auto">
          <a:xfrm>
            <a:off x="3057524" y="1900237"/>
            <a:ext cx="3550443" cy="3185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62396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Methods for updating set...() </a:t>
            </a:r>
            <a:r>
              <a:rPr lang="en-IN" b="1" dirty="0" smtClean="0"/>
              <a:t>and retrieving get...() of </a:t>
            </a:r>
            <a:r>
              <a:rPr lang="en-IN" b="1" dirty="0"/>
              <a:t>data members of the class</a:t>
            </a:r>
          </a:p>
        </p:txBody>
      </p:sp>
      <p:sp>
        <p:nvSpPr>
          <p:cNvPr id="4" name="Text Placeholder 3"/>
          <p:cNvSpPr>
            <a:spLocks noGrp="1"/>
          </p:cNvSpPr>
          <p:nvPr>
            <p:ph type="body" idx="1"/>
          </p:nvPr>
        </p:nvSpPr>
        <p:spPr/>
        <p:txBody>
          <a:bodyPr/>
          <a:lstStyle/>
          <a:p>
            <a:pPr marL="114300" indent="0" fontAlgn="base">
              <a:buNone/>
            </a:pPr>
            <a:r>
              <a:rPr lang="en-IN" sz="1600" b="1" dirty="0"/>
              <a:t>Using Getters and Setters</a:t>
            </a:r>
          </a:p>
          <a:p>
            <a:r>
              <a:rPr lang="en-IN" sz="1600" dirty="0"/>
              <a:t>Suppose we want to extend the usability of the Celsius class defined above. We know that the temperature of any object cannot reach below -273.15 degrees Celsius (Absolute Zero in Thermodynamics)</a:t>
            </a:r>
          </a:p>
          <a:p>
            <a:r>
              <a:rPr lang="en-IN" sz="1600" dirty="0"/>
              <a:t>Let's update our code to implement this value constraint.</a:t>
            </a:r>
          </a:p>
          <a:p>
            <a:r>
              <a:rPr lang="en-IN" sz="1600" dirty="0"/>
              <a:t>An obvious solution to the above restriction will be to hide the attribute temperature (make it private) and define new getter and setter methods to manipulate it. This can be done as follows:</a:t>
            </a:r>
          </a:p>
          <a:p>
            <a:pPr fontAlgn="base"/>
            <a:endParaRPr lang="en-IN" sz="1600" dirty="0"/>
          </a:p>
        </p:txBody>
      </p:sp>
    </p:spTree>
    <p:extLst>
      <p:ext uri="{BB962C8B-B14F-4D97-AF65-F5344CB8AC3E}">
        <p14:creationId xmlns:p14="http://schemas.microsoft.com/office/powerpoint/2010/main" val="434307214"/>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Methods for updating set...() </a:t>
            </a:r>
            <a:r>
              <a:rPr lang="en-IN" b="1" dirty="0" smtClean="0"/>
              <a:t>and retrieving get...() of </a:t>
            </a:r>
            <a:r>
              <a:rPr lang="en-IN" b="1" dirty="0"/>
              <a:t>data members of the class</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34" t="27286" r="43981" b="22886"/>
          <a:stretch/>
        </p:blipFill>
        <p:spPr bwMode="auto">
          <a:xfrm>
            <a:off x="1207295" y="1178721"/>
            <a:ext cx="6593680" cy="3660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217655"/>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Methods for updating set...() </a:t>
            </a:r>
            <a:r>
              <a:rPr lang="en-IN" b="1" dirty="0" smtClean="0"/>
              <a:t>and retrieving get...() of </a:t>
            </a:r>
            <a:r>
              <a:rPr lang="en-IN" b="1" dirty="0"/>
              <a:t>data members of the class</a:t>
            </a:r>
          </a:p>
        </p:txBody>
      </p:sp>
      <p:sp>
        <p:nvSpPr>
          <p:cNvPr id="4" name="Text Placeholder 3"/>
          <p:cNvSpPr>
            <a:spLocks noGrp="1"/>
          </p:cNvSpPr>
          <p:nvPr>
            <p:ph type="body" idx="1"/>
          </p:nvPr>
        </p:nvSpPr>
        <p:spPr/>
        <p:txBody>
          <a:bodyPr/>
          <a:lstStyle/>
          <a:p>
            <a:r>
              <a:rPr lang="en-IN" sz="1600" dirty="0"/>
              <a:t>As we can see, the above method introduces two new </a:t>
            </a:r>
            <a:r>
              <a:rPr lang="en-IN" sz="1600" dirty="0" err="1"/>
              <a:t>get_temperature</a:t>
            </a:r>
            <a:r>
              <a:rPr lang="en-IN" sz="1600" dirty="0"/>
              <a:t>() and </a:t>
            </a:r>
            <a:r>
              <a:rPr lang="en-IN" sz="1600" dirty="0" err="1"/>
              <a:t>set_temperature</a:t>
            </a:r>
            <a:r>
              <a:rPr lang="en-IN" sz="1600" dirty="0"/>
              <a:t>() methods.</a:t>
            </a:r>
          </a:p>
          <a:p>
            <a:r>
              <a:rPr lang="en-IN" sz="1600" dirty="0"/>
              <a:t>Furthermore, temperature was replaced with _temperature. An underscore _ at the beginning is used to denote private variables in Python.</a:t>
            </a:r>
          </a:p>
          <a:p>
            <a:pPr fontAlgn="base"/>
            <a:endParaRPr lang="en-IN" sz="1600" dirty="0"/>
          </a:p>
        </p:txBody>
      </p:sp>
    </p:spTree>
    <p:extLst>
      <p:ext uri="{BB962C8B-B14F-4D97-AF65-F5344CB8AC3E}">
        <p14:creationId xmlns:p14="http://schemas.microsoft.com/office/powerpoint/2010/main" val="3016981070"/>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OOPS CONCEPT IN PYTHON</a:t>
            </a:r>
            <a:endParaRPr lang="en-IN" b="1" dirty="0"/>
          </a:p>
        </p:txBody>
      </p:sp>
      <p:sp>
        <p:nvSpPr>
          <p:cNvPr id="4" name="Rounded Rectangle 3"/>
          <p:cNvSpPr/>
          <p:nvPr/>
        </p:nvSpPr>
        <p:spPr>
          <a:xfrm>
            <a:off x="1471613" y="2471738"/>
            <a:ext cx="2736056" cy="728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Inheritance</a:t>
            </a:r>
            <a:endParaRPr lang="en-IN" dirty="0"/>
          </a:p>
        </p:txBody>
      </p:sp>
      <p:sp>
        <p:nvSpPr>
          <p:cNvPr id="6" name="Rounded Rectangle 5"/>
          <p:cNvSpPr/>
          <p:nvPr/>
        </p:nvSpPr>
        <p:spPr>
          <a:xfrm>
            <a:off x="4567238" y="2488407"/>
            <a:ext cx="2736056" cy="728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Encapsulation</a:t>
            </a:r>
            <a:endParaRPr lang="en-IN" dirty="0"/>
          </a:p>
        </p:txBody>
      </p:sp>
      <p:sp>
        <p:nvSpPr>
          <p:cNvPr id="7" name="Rounded Rectangle 6"/>
          <p:cNvSpPr/>
          <p:nvPr/>
        </p:nvSpPr>
        <p:spPr>
          <a:xfrm>
            <a:off x="1471613" y="3538538"/>
            <a:ext cx="2736056" cy="728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Abstraction</a:t>
            </a:r>
            <a:endParaRPr lang="en-IN" dirty="0"/>
          </a:p>
        </p:txBody>
      </p:sp>
      <p:sp>
        <p:nvSpPr>
          <p:cNvPr id="8" name="Rounded Rectangle 7"/>
          <p:cNvSpPr/>
          <p:nvPr/>
        </p:nvSpPr>
        <p:spPr>
          <a:xfrm>
            <a:off x="4567238" y="3538538"/>
            <a:ext cx="2736056" cy="728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Polymorphism</a:t>
            </a:r>
            <a:endParaRPr lang="en-IN" dirty="0"/>
          </a:p>
        </p:txBody>
      </p:sp>
    </p:spTree>
    <p:extLst>
      <p:ext uri="{BB962C8B-B14F-4D97-AF65-F5344CB8AC3E}">
        <p14:creationId xmlns:p14="http://schemas.microsoft.com/office/powerpoint/2010/main" val="2500875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a:t>
            </a:r>
            <a:endParaRPr lang="en-IN" b="1" dirty="0"/>
          </a:p>
        </p:txBody>
      </p:sp>
      <p:sp>
        <p:nvSpPr>
          <p:cNvPr id="8" name="Rounded Rectangle 7"/>
          <p:cNvSpPr/>
          <p:nvPr/>
        </p:nvSpPr>
        <p:spPr>
          <a:xfrm>
            <a:off x="564357" y="2264569"/>
            <a:ext cx="1657349"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Inheritance</a:t>
            </a:r>
            <a:endParaRPr lang="en-IN" dirty="0"/>
          </a:p>
        </p:txBody>
      </p:sp>
      <p:sp>
        <p:nvSpPr>
          <p:cNvPr id="5" name="Right Arrow 4"/>
          <p:cNvSpPr/>
          <p:nvPr/>
        </p:nvSpPr>
        <p:spPr>
          <a:xfrm>
            <a:off x="2457450" y="2393156"/>
            <a:ext cx="750094" cy="242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486148" y="1796653"/>
            <a:ext cx="4943475" cy="1435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IN" dirty="0" smtClean="0"/>
              <a:t>A class can inherit attributes and behaviour methods from another class, called superclass.</a:t>
            </a:r>
          </a:p>
          <a:p>
            <a:endParaRPr lang="en-IN" dirty="0" smtClean="0"/>
          </a:p>
          <a:p>
            <a:pPr marL="285750" indent="-285750">
              <a:buFont typeface="Wingdings" panose="05000000000000000000" pitchFamily="2" charset="2"/>
              <a:buChar char="q"/>
            </a:pPr>
            <a:r>
              <a:rPr lang="en-IN" dirty="0" smtClean="0"/>
              <a:t>A class which inherits from a superclass is called subclass, also called their class or child class.</a:t>
            </a:r>
            <a:endParaRPr lang="en-IN"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693" t="43689" r="23949" b="7128"/>
          <a:stretch/>
        </p:blipFill>
        <p:spPr bwMode="auto">
          <a:xfrm>
            <a:off x="0" y="3086106"/>
            <a:ext cx="3361365" cy="2050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112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p:txBody>
          <a:bodyPr/>
          <a:lstStyle/>
          <a:p>
            <a:pPr algn="just"/>
            <a:r>
              <a:rPr lang="en-IN" sz="1600" dirty="0"/>
              <a:t>Inheritance is a way of creating a new class for using details of an existing class without modifying it</a:t>
            </a:r>
            <a:r>
              <a:rPr lang="en-IN" sz="1600" dirty="0" smtClean="0"/>
              <a:t>.</a:t>
            </a:r>
          </a:p>
          <a:p>
            <a:pPr fontAlgn="base"/>
            <a:r>
              <a:rPr lang="en-IN" sz="1600" dirty="0"/>
              <a:t>It provides reusability of code. We don’t have to write the same code again and again. Also, it allows us to add more features to a class without modifying it. </a:t>
            </a:r>
          </a:p>
          <a:p>
            <a:pPr fontAlgn="base"/>
            <a:r>
              <a:rPr lang="en-IN" sz="1600" dirty="0"/>
              <a:t>It is transitive in nature, which means that if class B inherits from another class A, then all the subclasses of B would automatically inherit from class A. </a:t>
            </a:r>
            <a:r>
              <a:rPr lang="en-IN" sz="1600" dirty="0" smtClean="0"/>
              <a:t> </a:t>
            </a:r>
          </a:p>
          <a:p>
            <a:pPr algn="just"/>
            <a:r>
              <a:rPr lang="en-IN" sz="1600" dirty="0" smtClean="0"/>
              <a:t>The </a:t>
            </a:r>
            <a:r>
              <a:rPr lang="en-IN" sz="1600" dirty="0"/>
              <a:t>newly formed class is a derived class (or child class). </a:t>
            </a:r>
            <a:endParaRPr lang="en-IN" sz="1600" dirty="0" smtClean="0"/>
          </a:p>
          <a:p>
            <a:pPr algn="just"/>
            <a:r>
              <a:rPr lang="en-IN" sz="1600" dirty="0" smtClean="0"/>
              <a:t>Similarly</a:t>
            </a:r>
            <a:r>
              <a:rPr lang="en-IN" sz="1600" dirty="0"/>
              <a:t>, the existing class is a base class (or parent class</a:t>
            </a:r>
            <a:r>
              <a:rPr lang="en-IN" sz="1600" dirty="0" smtClean="0"/>
              <a:t>).</a:t>
            </a:r>
          </a:p>
          <a:p>
            <a:pPr algn="just"/>
            <a:r>
              <a:rPr lang="en-IN" sz="1600" dirty="0" smtClean="0"/>
              <a:t>Base class and derived class will have its own data and methods. The object of derived class can access the data and methods of its own class and its base class so no need to create the object of base class.</a:t>
            </a:r>
          </a:p>
          <a:p>
            <a:pPr algn="just"/>
            <a:endParaRPr lang="en-IN" sz="1600" dirty="0" smtClean="0"/>
          </a:p>
        </p:txBody>
      </p:sp>
    </p:spTree>
    <p:extLst>
      <p:ext uri="{BB962C8B-B14F-4D97-AF65-F5344CB8AC3E}">
        <p14:creationId xmlns:p14="http://schemas.microsoft.com/office/powerpoint/2010/main" val="34168982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p:txBody>
          <a:bodyPr/>
          <a:lstStyle/>
          <a:p>
            <a:pPr marL="114300" indent="0" fontAlgn="base">
              <a:buNone/>
            </a:pPr>
            <a:r>
              <a:rPr lang="en-IN" sz="1600" b="1" dirty="0"/>
              <a:t>Types of Inheritance in Python</a:t>
            </a:r>
          </a:p>
          <a:p>
            <a:pPr fontAlgn="base"/>
            <a:r>
              <a:rPr lang="en-IN" sz="1600" dirty="0"/>
              <a:t>Types of Inheritance depends upon the number of child and parent classes involved. </a:t>
            </a:r>
          </a:p>
          <a:p>
            <a:pPr fontAlgn="base"/>
            <a:r>
              <a:rPr lang="en-IN" sz="1600" dirty="0" smtClean="0"/>
              <a:t>There </a:t>
            </a:r>
            <a:r>
              <a:rPr lang="en-IN" sz="1600" dirty="0"/>
              <a:t>are four types of inheritance in Python</a:t>
            </a:r>
            <a:r>
              <a:rPr lang="en-IN" sz="1600" dirty="0" smtClean="0"/>
              <a:t>:</a:t>
            </a:r>
          </a:p>
          <a:p>
            <a:pPr fontAlgn="base"/>
            <a:r>
              <a:rPr lang="en-IN" sz="1600" dirty="0" smtClean="0"/>
              <a:t>Single Inheritance</a:t>
            </a:r>
          </a:p>
          <a:p>
            <a:pPr fontAlgn="base"/>
            <a:r>
              <a:rPr lang="en-IN" sz="1600" dirty="0" smtClean="0"/>
              <a:t>Multiple Inheritance</a:t>
            </a:r>
          </a:p>
          <a:p>
            <a:pPr fontAlgn="base"/>
            <a:r>
              <a:rPr lang="en-IN" sz="1600" dirty="0" smtClean="0"/>
              <a:t>Multilevel Inheritance</a:t>
            </a:r>
          </a:p>
          <a:p>
            <a:pPr fontAlgn="base"/>
            <a:r>
              <a:rPr lang="en-IN" sz="1600" dirty="0" smtClean="0"/>
              <a:t>Hierarchical Inheritance</a:t>
            </a:r>
          </a:p>
        </p:txBody>
      </p:sp>
    </p:spTree>
    <p:extLst>
      <p:ext uri="{BB962C8B-B14F-4D97-AF65-F5344CB8AC3E}">
        <p14:creationId xmlns:p14="http://schemas.microsoft.com/office/powerpoint/2010/main" val="2353824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p:txBody>
          <a:bodyPr/>
          <a:lstStyle/>
          <a:p>
            <a:pPr algn="just"/>
            <a:r>
              <a:rPr lang="en-IN" sz="1600" b="1" dirty="0" smtClean="0"/>
              <a:t>Single Inheritance:</a:t>
            </a:r>
          </a:p>
          <a:p>
            <a:pPr algn="just"/>
            <a:endParaRPr lang="en-IN" sz="1600" b="1" dirty="0" smtClean="0"/>
          </a:p>
        </p:txBody>
      </p:sp>
      <p:sp>
        <p:nvSpPr>
          <p:cNvPr id="4" name="Rounded Rectangle 3"/>
          <p:cNvSpPr/>
          <p:nvPr/>
        </p:nvSpPr>
        <p:spPr>
          <a:xfrm>
            <a:off x="1400186" y="2128838"/>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Base Class</a:t>
            </a:r>
            <a:endParaRPr lang="en-IN" dirty="0"/>
          </a:p>
        </p:txBody>
      </p:sp>
      <p:sp>
        <p:nvSpPr>
          <p:cNvPr id="5" name="Rounded Rectangle 4"/>
          <p:cNvSpPr/>
          <p:nvPr/>
        </p:nvSpPr>
        <p:spPr>
          <a:xfrm>
            <a:off x="1400186" y="3181351"/>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a:t>
            </a:r>
            <a:endParaRPr lang="en-IN" dirty="0"/>
          </a:p>
        </p:txBody>
      </p:sp>
      <p:sp>
        <p:nvSpPr>
          <p:cNvPr id="6" name="TextBox 5"/>
          <p:cNvSpPr txBox="1"/>
          <p:nvPr/>
        </p:nvSpPr>
        <p:spPr>
          <a:xfrm>
            <a:off x="557213" y="2242839"/>
            <a:ext cx="950118" cy="307777"/>
          </a:xfrm>
          <a:prstGeom prst="rect">
            <a:avLst/>
          </a:prstGeom>
          <a:noFill/>
        </p:spPr>
        <p:txBody>
          <a:bodyPr wrap="square" rtlCol="0">
            <a:spAutoFit/>
          </a:bodyPr>
          <a:lstStyle/>
          <a:p>
            <a:r>
              <a:rPr lang="en-IN" dirty="0" smtClean="0"/>
              <a:t>Parent</a:t>
            </a:r>
            <a:endParaRPr lang="en-IN" dirty="0"/>
          </a:p>
        </p:txBody>
      </p:sp>
      <p:sp>
        <p:nvSpPr>
          <p:cNvPr id="7" name="TextBox 6"/>
          <p:cNvSpPr txBox="1"/>
          <p:nvPr/>
        </p:nvSpPr>
        <p:spPr>
          <a:xfrm>
            <a:off x="650082" y="3283743"/>
            <a:ext cx="950118" cy="307777"/>
          </a:xfrm>
          <a:prstGeom prst="rect">
            <a:avLst/>
          </a:prstGeom>
          <a:noFill/>
        </p:spPr>
        <p:txBody>
          <a:bodyPr wrap="square" rtlCol="0">
            <a:spAutoFit/>
          </a:bodyPr>
          <a:lstStyle/>
          <a:p>
            <a:r>
              <a:rPr lang="en-IN" dirty="0" smtClean="0"/>
              <a:t>Child</a:t>
            </a:r>
            <a:endParaRPr lang="en-IN" dirty="0"/>
          </a:p>
        </p:txBody>
      </p:sp>
      <p:cxnSp>
        <p:nvCxnSpPr>
          <p:cNvPr id="9" name="Straight Arrow Connector 8"/>
          <p:cNvCxnSpPr>
            <a:stCxn id="4" idx="2"/>
            <a:endCxn id="5" idx="0"/>
          </p:cNvCxnSpPr>
          <p:nvPr/>
        </p:nvCxnSpPr>
        <p:spPr>
          <a:xfrm>
            <a:off x="2128849" y="2664619"/>
            <a:ext cx="0" cy="5167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53" t="27962" r="71200" b="38401"/>
          <a:stretch/>
        </p:blipFill>
        <p:spPr bwMode="auto">
          <a:xfrm>
            <a:off x="4037989" y="1663379"/>
            <a:ext cx="4304908" cy="3387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4625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Class</a:t>
            </a:r>
            <a:endParaRPr lang="en-IN" b="1" dirty="0"/>
          </a:p>
        </p:txBody>
      </p:sp>
      <p:sp>
        <p:nvSpPr>
          <p:cNvPr id="3" name="Text Placeholder 2"/>
          <p:cNvSpPr>
            <a:spLocks noGrp="1"/>
          </p:cNvSpPr>
          <p:nvPr>
            <p:ph type="body" idx="1"/>
          </p:nvPr>
        </p:nvSpPr>
        <p:spPr/>
        <p:txBody>
          <a:bodyPr/>
          <a:lstStyle/>
          <a:p>
            <a:r>
              <a:rPr lang="en-US" sz="1600" dirty="0" smtClean="0"/>
              <a:t>A </a:t>
            </a:r>
            <a:r>
              <a:rPr lang="en-US" sz="1600" dirty="0"/>
              <a:t>class is a user-defined data type. It consists of data members and member functions, which can be accessed and used by creating an instance of that class. </a:t>
            </a:r>
          </a:p>
          <a:p>
            <a:r>
              <a:rPr lang="en-US" sz="1600" dirty="0" smtClean="0"/>
              <a:t>It </a:t>
            </a:r>
            <a:r>
              <a:rPr lang="en-US" sz="1600" dirty="0"/>
              <a:t>represents the set of properties or methods that are common to all objects of one type. A class is like a blueprint for an object. </a:t>
            </a:r>
          </a:p>
          <a:p>
            <a:r>
              <a:rPr lang="en-US" sz="1600" b="1" i="1" dirty="0" smtClean="0"/>
              <a:t>For </a:t>
            </a:r>
            <a:r>
              <a:rPr lang="en-US" sz="1600" b="1" i="1" dirty="0"/>
              <a:t>Example: </a:t>
            </a:r>
            <a:r>
              <a:rPr lang="en-US" sz="1600" dirty="0"/>
              <a:t>Consider the Class of Cars. There may be many cars with different names and brands but all of them will share some common properties like all of them will have 4 wheels, Speed Limit, Mileage range, etc. So here, Car is the class, and wheels, speed limits, mileage are their properties. </a:t>
            </a:r>
          </a:p>
        </p:txBody>
      </p:sp>
    </p:spTree>
    <p:extLst>
      <p:ext uri="{BB962C8B-B14F-4D97-AF65-F5344CB8AC3E}">
        <p14:creationId xmlns:p14="http://schemas.microsoft.com/office/powerpoint/2010/main" val="6971224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p:txBody>
          <a:bodyPr/>
          <a:lstStyle/>
          <a:p>
            <a:r>
              <a:rPr lang="en-IN" sz="1600" dirty="0" smtClean="0"/>
              <a:t>In </a:t>
            </a:r>
            <a:r>
              <a:rPr lang="en-IN" sz="1600" b="1" dirty="0"/>
              <a:t>multiple inheritance</a:t>
            </a:r>
            <a:r>
              <a:rPr lang="en-IN" sz="1600" dirty="0"/>
              <a:t>, the features of all the base classes are inherited into the derived class. </a:t>
            </a:r>
          </a:p>
          <a:p>
            <a:r>
              <a:rPr lang="en-IN" sz="1600" dirty="0"/>
              <a:t>The syntax for multiple inheritance is similar to single inheritance. </a:t>
            </a:r>
            <a:endParaRPr lang="en-IN" sz="1600" dirty="0" smtClean="0"/>
          </a:p>
          <a:p>
            <a:r>
              <a:rPr lang="en-IN" sz="1600" dirty="0"/>
              <a:t>The </a:t>
            </a:r>
            <a:r>
              <a:rPr lang="en-IN" sz="1600" dirty="0" err="1"/>
              <a:t>multiderived</a:t>
            </a:r>
            <a:r>
              <a:rPr lang="en-IN" sz="1600" dirty="0"/>
              <a:t> class inherits the properties of both class base1 and base2</a:t>
            </a:r>
          </a:p>
          <a:p>
            <a:pPr algn="just"/>
            <a:endParaRPr lang="en-IN" sz="1600" dirty="0" smtClean="0"/>
          </a:p>
        </p:txBody>
      </p:sp>
      <p:grpSp>
        <p:nvGrpSpPr>
          <p:cNvPr id="4" name="Group 3"/>
          <p:cNvGrpSpPr/>
          <p:nvPr/>
        </p:nvGrpSpPr>
        <p:grpSpPr>
          <a:xfrm>
            <a:off x="1605011" y="2712279"/>
            <a:ext cx="1657342" cy="785813"/>
            <a:chOff x="471499" y="3116165"/>
            <a:chExt cx="1657342" cy="785813"/>
          </a:xfrm>
        </p:grpSpPr>
        <p:sp>
          <p:nvSpPr>
            <p:cNvPr id="5" name="Rounded Rectangle 4"/>
            <p:cNvSpPr/>
            <p:nvPr/>
          </p:nvSpPr>
          <p:spPr>
            <a:xfrm>
              <a:off x="471499" y="3116165"/>
              <a:ext cx="1657342" cy="785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Base Class</a:t>
              </a:r>
            </a:p>
            <a:p>
              <a:pPr algn="ctr"/>
              <a:endParaRPr lang="en-IN" dirty="0"/>
            </a:p>
            <a:p>
              <a:pPr algn="ctr"/>
              <a:r>
                <a:rPr lang="en-IN" dirty="0" smtClean="0"/>
                <a:t>Base 1</a:t>
              </a:r>
              <a:endParaRPr lang="en-IN" dirty="0"/>
            </a:p>
          </p:txBody>
        </p:sp>
        <p:cxnSp>
          <p:nvCxnSpPr>
            <p:cNvPr id="6" name="Straight Connector 5"/>
            <p:cNvCxnSpPr/>
            <p:nvPr/>
          </p:nvCxnSpPr>
          <p:spPr>
            <a:xfrm>
              <a:off x="471499" y="3421855"/>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805145" y="4149392"/>
            <a:ext cx="2024006" cy="929820"/>
            <a:chOff x="6881847" y="3148018"/>
            <a:chExt cx="1664486" cy="878670"/>
          </a:xfrm>
        </p:grpSpPr>
        <p:sp>
          <p:nvSpPr>
            <p:cNvPr id="11" name="Rounded Rectangle 10"/>
            <p:cNvSpPr/>
            <p:nvPr/>
          </p:nvSpPr>
          <p:spPr>
            <a:xfrm>
              <a:off x="6888991" y="3148018"/>
              <a:ext cx="1657342" cy="87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Multiderived</a:t>
              </a:r>
              <a:r>
                <a:rPr lang="en-IN" dirty="0" smtClean="0"/>
                <a:t> Class </a:t>
              </a:r>
            </a:p>
            <a:p>
              <a:pPr algn="ctr"/>
              <a:endParaRPr lang="en-IN" dirty="0"/>
            </a:p>
            <a:p>
              <a:pPr algn="ctr"/>
              <a:r>
                <a:rPr lang="en-IN" dirty="0" smtClean="0"/>
                <a:t>Base1 + Base2+ </a:t>
              </a:r>
              <a:r>
                <a:rPr lang="en-IN" dirty="0" err="1" smtClean="0"/>
                <a:t>MultiDerived</a:t>
              </a:r>
              <a:endParaRPr lang="en-IN" dirty="0"/>
            </a:p>
          </p:txBody>
        </p:sp>
        <p:cxnSp>
          <p:nvCxnSpPr>
            <p:cNvPr id="12" name="Straight Connector 11"/>
            <p:cNvCxnSpPr/>
            <p:nvPr/>
          </p:nvCxnSpPr>
          <p:spPr>
            <a:xfrm>
              <a:off x="6881847" y="3450423"/>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548240" y="2737017"/>
            <a:ext cx="1657342" cy="785813"/>
            <a:chOff x="471499" y="3116165"/>
            <a:chExt cx="1657342" cy="785813"/>
          </a:xfrm>
        </p:grpSpPr>
        <p:sp>
          <p:nvSpPr>
            <p:cNvPr id="14" name="Rounded Rectangle 13"/>
            <p:cNvSpPr/>
            <p:nvPr/>
          </p:nvSpPr>
          <p:spPr>
            <a:xfrm>
              <a:off x="471499" y="3116165"/>
              <a:ext cx="1657342" cy="785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Base Class</a:t>
              </a:r>
            </a:p>
            <a:p>
              <a:pPr algn="ctr"/>
              <a:endParaRPr lang="en-IN" dirty="0"/>
            </a:p>
            <a:p>
              <a:pPr algn="ctr"/>
              <a:r>
                <a:rPr lang="en-IN" dirty="0" smtClean="0"/>
                <a:t>Base 2</a:t>
              </a:r>
              <a:endParaRPr lang="en-IN" dirty="0"/>
            </a:p>
          </p:txBody>
        </p:sp>
        <p:cxnSp>
          <p:nvCxnSpPr>
            <p:cNvPr id="15" name="Straight Connector 14"/>
            <p:cNvCxnSpPr/>
            <p:nvPr/>
          </p:nvCxnSpPr>
          <p:spPr>
            <a:xfrm>
              <a:off x="471499" y="3421855"/>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5" idx="2"/>
          </p:cNvCxnSpPr>
          <p:nvPr/>
        </p:nvCxnSpPr>
        <p:spPr>
          <a:xfrm>
            <a:off x="2433682" y="3498092"/>
            <a:ext cx="828671" cy="65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2"/>
          </p:cNvCxnSpPr>
          <p:nvPr/>
        </p:nvCxnSpPr>
        <p:spPr>
          <a:xfrm flipH="1">
            <a:off x="4136231" y="3522830"/>
            <a:ext cx="1240680" cy="626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909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r>
              <a:rPr lang="en-IN" sz="1600" b="1" dirty="0"/>
              <a:t>Syntax :</a:t>
            </a:r>
          </a:p>
          <a:p>
            <a:pPr marL="450850" indent="0">
              <a:buNone/>
            </a:pPr>
            <a:r>
              <a:rPr lang="en-IN" sz="1600" dirty="0"/>
              <a:t>class </a:t>
            </a:r>
            <a:r>
              <a:rPr lang="en-IN" sz="1600" dirty="0" smtClean="0"/>
              <a:t>Base1: </a:t>
            </a:r>
          </a:p>
          <a:p>
            <a:pPr marL="450850" indent="0">
              <a:buNone/>
            </a:pPr>
            <a:r>
              <a:rPr lang="en-IN" sz="1600" dirty="0"/>
              <a:t> </a:t>
            </a:r>
            <a:r>
              <a:rPr lang="en-IN" sz="1600" dirty="0" smtClean="0"/>
              <a:t>   pass </a:t>
            </a:r>
          </a:p>
          <a:p>
            <a:pPr marL="450850" indent="0">
              <a:buNone/>
            </a:pPr>
            <a:r>
              <a:rPr lang="en-IN" sz="1600" dirty="0" smtClean="0"/>
              <a:t>class Base</a:t>
            </a:r>
            <a:r>
              <a:rPr lang="en-IN" sz="1600" dirty="0"/>
              <a:t>2</a:t>
            </a:r>
            <a:r>
              <a:rPr lang="en-IN" sz="1600" dirty="0" smtClean="0"/>
              <a:t>: </a:t>
            </a:r>
            <a:endParaRPr lang="en-IN" sz="1600" dirty="0"/>
          </a:p>
          <a:p>
            <a:pPr marL="450850" indent="0">
              <a:buNone/>
            </a:pPr>
            <a:r>
              <a:rPr lang="en-IN" sz="1600" dirty="0" smtClean="0"/>
              <a:t>    pass </a:t>
            </a:r>
          </a:p>
          <a:p>
            <a:pPr marL="450850" indent="0">
              <a:buNone/>
            </a:pPr>
            <a:r>
              <a:rPr lang="en-IN" sz="1600" dirty="0" smtClean="0"/>
              <a:t>class </a:t>
            </a:r>
            <a:r>
              <a:rPr lang="en-IN" sz="1600" dirty="0" err="1" smtClean="0"/>
              <a:t>Multiderived</a:t>
            </a:r>
            <a:r>
              <a:rPr lang="en-IN" sz="1600" dirty="0" smtClean="0"/>
              <a:t>(Base1,Base2): </a:t>
            </a:r>
          </a:p>
          <a:p>
            <a:pPr marL="450850" indent="0">
              <a:buNone/>
            </a:pPr>
            <a:r>
              <a:rPr lang="en-IN" sz="1600" dirty="0"/>
              <a:t> </a:t>
            </a:r>
            <a:r>
              <a:rPr lang="en-IN" sz="1600" dirty="0" smtClean="0"/>
              <a:t>   pass</a:t>
            </a:r>
            <a:endParaRPr lang="en-IN" sz="1600" dirty="0"/>
          </a:p>
        </p:txBody>
      </p:sp>
    </p:spTree>
    <p:extLst>
      <p:ext uri="{BB962C8B-B14F-4D97-AF65-F5344CB8AC3E}">
        <p14:creationId xmlns:p14="http://schemas.microsoft.com/office/powerpoint/2010/main" val="259989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a:xfrm>
            <a:off x="5043488" y="1403306"/>
            <a:ext cx="3643312" cy="3522600"/>
          </a:xfrm>
        </p:spPr>
        <p:txBody>
          <a:bodyPr/>
          <a:lstStyle/>
          <a:p>
            <a:r>
              <a:rPr lang="en-IN" sz="1600" dirty="0" smtClean="0"/>
              <a:t>When </a:t>
            </a:r>
            <a:r>
              <a:rPr lang="en-IN" sz="1600" dirty="0"/>
              <a:t>you call </a:t>
            </a:r>
            <a:r>
              <a:rPr lang="en-IN" sz="1600" dirty="0" err="1"/>
              <a:t>obj.m</a:t>
            </a:r>
            <a:r>
              <a:rPr lang="en-IN" sz="1600" dirty="0"/>
              <a:t>() (m on the instance of Class4) the output is In Class2. </a:t>
            </a:r>
            <a:endParaRPr lang="en-IN" sz="1600" dirty="0" smtClean="0"/>
          </a:p>
          <a:p>
            <a:r>
              <a:rPr lang="en-IN" sz="1600" dirty="0" smtClean="0"/>
              <a:t>If </a:t>
            </a:r>
            <a:r>
              <a:rPr lang="en-IN" sz="1600" dirty="0"/>
              <a:t>Class4 is declared as Class4(Class3, Class2) then the output of </a:t>
            </a:r>
            <a:r>
              <a:rPr lang="en-IN" sz="1600" dirty="0" err="1"/>
              <a:t>obj.m</a:t>
            </a:r>
            <a:r>
              <a:rPr lang="en-IN" sz="1600" dirty="0"/>
              <a:t>() will be In Class3.</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78" t="28149" r="71781" b="16935"/>
          <a:stretch/>
        </p:blipFill>
        <p:spPr bwMode="auto">
          <a:xfrm>
            <a:off x="1394461" y="1325879"/>
            <a:ext cx="2827020" cy="3757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74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a:noFill/>
        </p:spPr>
        <p:txBody>
          <a:bodyPr/>
          <a:lstStyle/>
          <a:p>
            <a:pPr algn="just"/>
            <a:r>
              <a:rPr lang="en-IN" sz="1600" dirty="0" smtClean="0"/>
              <a:t>In </a:t>
            </a:r>
            <a:r>
              <a:rPr lang="en-IN" sz="1600" b="1" dirty="0"/>
              <a:t>multilevel inheritance</a:t>
            </a:r>
            <a:r>
              <a:rPr lang="en-IN" sz="1600" dirty="0"/>
              <a:t>, features of the base class and the derived class is inherited into the new derived class.</a:t>
            </a:r>
            <a:endParaRPr lang="en-IN" sz="1600" dirty="0" smtClean="0"/>
          </a:p>
        </p:txBody>
      </p:sp>
      <p:grpSp>
        <p:nvGrpSpPr>
          <p:cNvPr id="23" name="Group 22"/>
          <p:cNvGrpSpPr/>
          <p:nvPr/>
        </p:nvGrpSpPr>
        <p:grpSpPr>
          <a:xfrm>
            <a:off x="3552851" y="2183642"/>
            <a:ext cx="1657342" cy="785813"/>
            <a:chOff x="471499" y="3116165"/>
            <a:chExt cx="1657342" cy="785813"/>
          </a:xfrm>
        </p:grpSpPr>
        <p:sp>
          <p:nvSpPr>
            <p:cNvPr id="4" name="Rounded Rectangle 3"/>
            <p:cNvSpPr/>
            <p:nvPr/>
          </p:nvSpPr>
          <p:spPr>
            <a:xfrm>
              <a:off x="471499" y="3116165"/>
              <a:ext cx="1657342" cy="785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Base Class</a:t>
              </a:r>
            </a:p>
            <a:p>
              <a:pPr algn="ctr"/>
              <a:endParaRPr lang="en-IN" dirty="0"/>
            </a:p>
            <a:p>
              <a:pPr algn="ctr"/>
              <a:r>
                <a:rPr lang="en-IN" dirty="0" smtClean="0"/>
                <a:t>Base </a:t>
              </a:r>
              <a:endParaRPr lang="en-IN" dirty="0"/>
            </a:p>
          </p:txBody>
        </p:sp>
        <p:cxnSp>
          <p:nvCxnSpPr>
            <p:cNvPr id="15" name="Straight Connector 14"/>
            <p:cNvCxnSpPr/>
            <p:nvPr/>
          </p:nvCxnSpPr>
          <p:spPr>
            <a:xfrm>
              <a:off x="471499" y="3421855"/>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3552851" y="3219489"/>
            <a:ext cx="1657342" cy="785813"/>
            <a:chOff x="3552851" y="3148018"/>
            <a:chExt cx="1657342" cy="785813"/>
          </a:xfrm>
        </p:grpSpPr>
        <p:sp>
          <p:nvSpPr>
            <p:cNvPr id="17" name="Rounded Rectangle 16"/>
            <p:cNvSpPr/>
            <p:nvPr/>
          </p:nvSpPr>
          <p:spPr>
            <a:xfrm>
              <a:off x="3552851" y="3148018"/>
              <a:ext cx="1657342" cy="785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 1</a:t>
              </a:r>
            </a:p>
            <a:p>
              <a:pPr algn="ctr"/>
              <a:endParaRPr lang="en-IN" dirty="0"/>
            </a:p>
            <a:p>
              <a:pPr algn="ctr"/>
              <a:r>
                <a:rPr lang="en-IN" dirty="0" smtClean="0"/>
                <a:t>Base + Derived 1</a:t>
              </a:r>
              <a:endParaRPr lang="en-IN" dirty="0"/>
            </a:p>
          </p:txBody>
        </p:sp>
        <p:cxnSp>
          <p:nvCxnSpPr>
            <p:cNvPr id="18" name="Straight Connector 17"/>
            <p:cNvCxnSpPr/>
            <p:nvPr/>
          </p:nvCxnSpPr>
          <p:spPr>
            <a:xfrm>
              <a:off x="3552851" y="3459063"/>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605253" y="4288684"/>
            <a:ext cx="1664486" cy="878670"/>
            <a:chOff x="6881847" y="3148018"/>
            <a:chExt cx="1664486" cy="878670"/>
          </a:xfrm>
        </p:grpSpPr>
        <p:sp>
          <p:nvSpPr>
            <p:cNvPr id="19" name="Rounded Rectangle 18"/>
            <p:cNvSpPr/>
            <p:nvPr/>
          </p:nvSpPr>
          <p:spPr>
            <a:xfrm>
              <a:off x="6888991" y="3148018"/>
              <a:ext cx="1657342" cy="87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 2</a:t>
              </a:r>
            </a:p>
            <a:p>
              <a:pPr algn="ctr"/>
              <a:endParaRPr lang="en-IN" dirty="0"/>
            </a:p>
            <a:p>
              <a:pPr algn="ctr"/>
              <a:r>
                <a:rPr lang="en-IN" dirty="0" smtClean="0"/>
                <a:t>Base + Derived 1 + Derived 2</a:t>
              </a:r>
              <a:endParaRPr lang="en-IN" dirty="0"/>
            </a:p>
          </p:txBody>
        </p:sp>
        <p:cxnSp>
          <p:nvCxnSpPr>
            <p:cNvPr id="21" name="Straight Connector 20"/>
            <p:cNvCxnSpPr/>
            <p:nvPr/>
          </p:nvCxnSpPr>
          <p:spPr>
            <a:xfrm>
              <a:off x="6881847" y="3450423"/>
              <a:ext cx="165734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stCxn id="4" idx="2"/>
            <a:endCxn id="17" idx="0"/>
          </p:cNvCxnSpPr>
          <p:nvPr/>
        </p:nvCxnSpPr>
        <p:spPr>
          <a:xfrm>
            <a:off x="4381522" y="2969455"/>
            <a:ext cx="0" cy="250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364875" y="4038650"/>
            <a:ext cx="0" cy="250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073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r>
              <a:rPr lang="en-IN" sz="1600" b="1" dirty="0"/>
              <a:t>Syntax :</a:t>
            </a:r>
          </a:p>
          <a:p>
            <a:pPr marL="450850" indent="0">
              <a:buNone/>
            </a:pPr>
            <a:r>
              <a:rPr lang="en-IN" sz="1600" dirty="0"/>
              <a:t>class Base: </a:t>
            </a:r>
            <a:endParaRPr lang="en-IN" sz="1600" dirty="0" smtClean="0"/>
          </a:p>
          <a:p>
            <a:pPr marL="450850" indent="0">
              <a:buNone/>
            </a:pPr>
            <a:r>
              <a:rPr lang="en-IN" sz="1600" dirty="0"/>
              <a:t> </a:t>
            </a:r>
            <a:r>
              <a:rPr lang="en-IN" sz="1600" dirty="0" smtClean="0"/>
              <a:t>   pass </a:t>
            </a:r>
          </a:p>
          <a:p>
            <a:pPr marL="450850" indent="0">
              <a:buNone/>
            </a:pPr>
            <a:r>
              <a:rPr lang="en-IN" sz="1600" dirty="0" smtClean="0"/>
              <a:t>class </a:t>
            </a:r>
            <a:r>
              <a:rPr lang="en-IN" sz="1600" dirty="0"/>
              <a:t>Derived1(Base): </a:t>
            </a:r>
          </a:p>
          <a:p>
            <a:pPr marL="450850" indent="0">
              <a:buNone/>
            </a:pPr>
            <a:r>
              <a:rPr lang="en-IN" sz="1600" dirty="0" smtClean="0"/>
              <a:t>    pass </a:t>
            </a:r>
          </a:p>
          <a:p>
            <a:pPr marL="450850" indent="0">
              <a:buNone/>
            </a:pPr>
            <a:r>
              <a:rPr lang="en-IN" sz="1600" dirty="0" smtClean="0"/>
              <a:t>class </a:t>
            </a:r>
            <a:r>
              <a:rPr lang="en-IN" sz="1600" dirty="0"/>
              <a:t>Derived2(Derived1): </a:t>
            </a:r>
            <a:endParaRPr lang="en-IN" sz="1600" dirty="0" smtClean="0"/>
          </a:p>
          <a:p>
            <a:pPr marL="450850" indent="0">
              <a:buNone/>
            </a:pPr>
            <a:r>
              <a:rPr lang="en-IN" sz="1600" dirty="0"/>
              <a:t> </a:t>
            </a:r>
            <a:r>
              <a:rPr lang="en-IN" sz="1600" dirty="0" smtClean="0"/>
              <a:t>   pass</a:t>
            </a:r>
            <a:endParaRPr lang="en-IN" sz="1600" dirty="0"/>
          </a:p>
          <a:p>
            <a:r>
              <a:rPr lang="en-IN" sz="1600" dirty="0"/>
              <a:t>Here, Derived1 is derived from Base, and Derived2 is derived from Derived1.</a:t>
            </a:r>
          </a:p>
          <a:p>
            <a:endParaRPr lang="en-IN" sz="1600" dirty="0"/>
          </a:p>
        </p:txBody>
      </p:sp>
    </p:spTree>
    <p:extLst>
      <p:ext uri="{BB962C8B-B14F-4D97-AF65-F5344CB8AC3E}">
        <p14:creationId xmlns:p14="http://schemas.microsoft.com/office/powerpoint/2010/main" val="1744494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endParaRPr lang="en-IN" sz="16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62" t="30087" r="71054" b="15501"/>
          <a:stretch/>
        </p:blipFill>
        <p:spPr bwMode="auto">
          <a:xfrm>
            <a:off x="3407567" y="1157286"/>
            <a:ext cx="2914651" cy="3673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6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r>
              <a:rPr lang="en-IN" sz="1600" b="1" dirty="0"/>
              <a:t>Hierarchical Inheritance:</a:t>
            </a:r>
            <a:r>
              <a:rPr lang="en-IN" sz="1600" dirty="0"/>
              <a:t> When more than one derived classes are created from a single base this type of inheritance is called hierarchical inheritance. </a:t>
            </a:r>
          </a:p>
        </p:txBody>
      </p:sp>
      <p:sp>
        <p:nvSpPr>
          <p:cNvPr id="6" name="Rounded Rectangle 5"/>
          <p:cNvSpPr/>
          <p:nvPr/>
        </p:nvSpPr>
        <p:spPr>
          <a:xfrm>
            <a:off x="4013846" y="2304098"/>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Base Class</a:t>
            </a:r>
            <a:endParaRPr lang="en-IN" dirty="0"/>
          </a:p>
        </p:txBody>
      </p:sp>
      <p:sp>
        <p:nvSpPr>
          <p:cNvPr id="7" name="Rounded Rectangle 6"/>
          <p:cNvSpPr/>
          <p:nvPr/>
        </p:nvSpPr>
        <p:spPr>
          <a:xfrm>
            <a:off x="4013845" y="3370423"/>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Class2</a:t>
            </a:r>
            <a:endParaRPr lang="en-IN" dirty="0"/>
          </a:p>
        </p:txBody>
      </p:sp>
      <p:sp>
        <p:nvSpPr>
          <p:cNvPr id="8" name="Rounded Rectangle 7"/>
          <p:cNvSpPr/>
          <p:nvPr/>
        </p:nvSpPr>
        <p:spPr>
          <a:xfrm>
            <a:off x="1880245" y="3370422"/>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Class1</a:t>
            </a:r>
            <a:endParaRPr lang="en-IN" dirty="0"/>
          </a:p>
        </p:txBody>
      </p:sp>
      <p:sp>
        <p:nvSpPr>
          <p:cNvPr id="9" name="Rounded Rectangle 8"/>
          <p:cNvSpPr/>
          <p:nvPr/>
        </p:nvSpPr>
        <p:spPr>
          <a:xfrm>
            <a:off x="6193165" y="3359946"/>
            <a:ext cx="1457325" cy="5357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Derived Class3</a:t>
            </a:r>
            <a:endParaRPr lang="en-IN" dirty="0"/>
          </a:p>
        </p:txBody>
      </p:sp>
      <p:cxnSp>
        <p:nvCxnSpPr>
          <p:cNvPr id="4" name="Straight Arrow Connector 3"/>
          <p:cNvCxnSpPr>
            <a:stCxn id="6" idx="2"/>
            <a:endCxn id="8" idx="0"/>
          </p:cNvCxnSpPr>
          <p:nvPr/>
        </p:nvCxnSpPr>
        <p:spPr>
          <a:xfrm flipH="1">
            <a:off x="2608908" y="2839879"/>
            <a:ext cx="2133601" cy="530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flipH="1">
            <a:off x="4742508" y="2839879"/>
            <a:ext cx="1" cy="530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4742509" y="2839879"/>
            <a:ext cx="2179319" cy="5200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06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r>
              <a:rPr lang="en-IN" sz="1600" dirty="0"/>
              <a:t>In this program, we have a parent (base) class and two child (derived) classes.</a:t>
            </a:r>
            <a:br>
              <a:rPr lang="en-IN" sz="1600" dirty="0"/>
            </a:br>
            <a:r>
              <a:rPr lang="en-IN" sz="1600" dirty="0"/>
              <a:t> </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72" t="27768" r="62668" b="8092"/>
          <a:stretch/>
        </p:blipFill>
        <p:spPr bwMode="auto">
          <a:xfrm>
            <a:off x="2865120" y="1844040"/>
            <a:ext cx="2705100" cy="322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5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a:xfrm>
            <a:off x="457200" y="1273766"/>
            <a:ext cx="3825240" cy="3522600"/>
          </a:xfrm>
        </p:spPr>
        <p:txBody>
          <a:bodyPr/>
          <a:lstStyle/>
          <a:p>
            <a:pPr marL="114300" indent="0">
              <a:buNone/>
            </a:pPr>
            <a:r>
              <a:rPr lang="en-IN" sz="1600" b="1" dirty="0" smtClean="0"/>
              <a:t>Parent Class </a:t>
            </a:r>
            <a:endParaRPr lang="en-IN" sz="1600" b="1" dirty="0"/>
          </a:p>
          <a:p>
            <a:r>
              <a:rPr lang="en-IN" sz="1600" dirty="0"/>
              <a:t>Any class can be a parent class, so the syntax is the same as creating any other </a:t>
            </a:r>
            <a:r>
              <a:rPr lang="en-IN" sz="1600" dirty="0" smtClean="0"/>
              <a:t>class.</a:t>
            </a:r>
          </a:p>
          <a:p>
            <a:endParaRPr lang="en-IN" sz="16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88" t="36444" r="70937" b="19667"/>
          <a:stretch/>
        </p:blipFill>
        <p:spPr bwMode="auto">
          <a:xfrm>
            <a:off x="1120139" y="2453240"/>
            <a:ext cx="2497701" cy="2582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4"/>
          <p:cNvSpPr txBox="1">
            <a:spLocks/>
          </p:cNvSpPr>
          <p:nvPr/>
        </p:nvSpPr>
        <p:spPr>
          <a:xfrm>
            <a:off x="4602480" y="1293588"/>
            <a:ext cx="3825240" cy="352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600"/>
              </a:spcBef>
              <a:spcAft>
                <a:spcPts val="0"/>
              </a:spcAft>
              <a:buClr>
                <a:schemeClr val="dk1"/>
              </a:buClr>
              <a:buSzPts val="1800"/>
              <a:buFont typeface="Raleway"/>
              <a:buChar char="◉"/>
              <a:defRPr sz="2400" b="0" i="0" u="none" strike="noStrike" cap="none">
                <a:solidFill>
                  <a:schemeClr val="dk1"/>
                </a:solidFill>
                <a:latin typeface="Raleway"/>
                <a:ea typeface="Raleway"/>
                <a:cs typeface="Raleway"/>
                <a:sym typeface="Raleway"/>
              </a:defRPr>
            </a:lvl1pPr>
            <a:lvl2pPr marL="914400" marR="0" lvl="1"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4pPr>
            <a:lvl5pPr marL="2286000" marR="0" lvl="4"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5pPr>
            <a:lvl6pPr marL="2743200" marR="0" lvl="5"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6pPr>
            <a:lvl7pPr marL="3200400" marR="0" lvl="6"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7pPr>
            <a:lvl8pPr marL="3657600" marR="0" lvl="7"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8pPr>
            <a:lvl9pPr marL="4114800" marR="0" lvl="8" indent="-381000" algn="l" rtl="0" eaLnBrk="1" hangingPunct="1">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9pPr>
          </a:lstStyle>
          <a:p>
            <a:pPr marL="114300" indent="0">
              <a:buFont typeface="Raleway"/>
              <a:buNone/>
            </a:pPr>
            <a:r>
              <a:rPr lang="en-IN" sz="1600" b="1" dirty="0" smtClean="0"/>
              <a:t>Parent and Child class:</a:t>
            </a:r>
            <a:endParaRPr lang="en-IN" sz="1600" dirty="0" smtClean="0"/>
          </a:p>
          <a:p>
            <a:endParaRPr lang="en-IN" sz="1600" dirty="0"/>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98" t="42009" r="71376" b="7063"/>
          <a:stretch/>
        </p:blipFill>
        <p:spPr bwMode="auto">
          <a:xfrm>
            <a:off x="4770120" y="1929399"/>
            <a:ext cx="2529522" cy="3106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831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pPr marL="114300" indent="0" algn="just">
              <a:buNone/>
            </a:pPr>
            <a:r>
              <a:rPr lang="en-IN" sz="1400" b="1" dirty="0"/>
              <a:t>Add the __</a:t>
            </a:r>
            <a:r>
              <a:rPr lang="en-IN" sz="1400" b="1" dirty="0" err="1"/>
              <a:t>init</a:t>
            </a:r>
            <a:r>
              <a:rPr lang="en-IN" sz="1400" b="1" dirty="0"/>
              <a:t>__() Function</a:t>
            </a:r>
          </a:p>
          <a:p>
            <a:pPr algn="just"/>
            <a:r>
              <a:rPr lang="en-IN" sz="1400" dirty="0"/>
              <a:t>So far we have created a child class that inherits the properties and methods from its parent.</a:t>
            </a:r>
          </a:p>
          <a:p>
            <a:pPr algn="just"/>
            <a:r>
              <a:rPr lang="en-IN" sz="1400" dirty="0"/>
              <a:t>We want to add the __</a:t>
            </a:r>
            <a:r>
              <a:rPr lang="en-IN" sz="1400" dirty="0" err="1"/>
              <a:t>init</a:t>
            </a:r>
            <a:r>
              <a:rPr lang="en-IN" sz="1400" dirty="0"/>
              <a:t>__() function to the child class (instead </a:t>
            </a:r>
            <a:r>
              <a:rPr lang="en-IN" sz="1400" dirty="0" smtClean="0"/>
              <a:t>of the</a:t>
            </a:r>
            <a:r>
              <a:rPr lang="en-IN" sz="1400" dirty="0"/>
              <a:t> pass keyword</a:t>
            </a:r>
            <a:r>
              <a:rPr lang="en-IN" sz="1400" dirty="0" smtClean="0"/>
              <a:t>)</a:t>
            </a:r>
          </a:p>
          <a:p>
            <a:pPr algn="just"/>
            <a:r>
              <a:rPr lang="en-IN" sz="1400" b="1" dirty="0"/>
              <a:t>Note:</a:t>
            </a:r>
            <a:r>
              <a:rPr lang="en-IN" sz="1400" dirty="0"/>
              <a:t> The __</a:t>
            </a:r>
            <a:r>
              <a:rPr lang="en-IN" sz="1400" dirty="0" err="1"/>
              <a:t>init</a:t>
            </a:r>
            <a:r>
              <a:rPr lang="en-IN" sz="1400" dirty="0"/>
              <a:t>__() function is called automatically every time the class is being used to create a new </a:t>
            </a:r>
            <a:r>
              <a:rPr lang="en-IN" sz="1400" dirty="0" smtClean="0"/>
              <a:t>object.</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09" t="30854" r="69448" b="11864"/>
          <a:stretch/>
        </p:blipFill>
        <p:spPr bwMode="auto">
          <a:xfrm>
            <a:off x="2872740" y="2682240"/>
            <a:ext cx="1859280" cy="235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539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Class (cont..)</a:t>
            </a:r>
            <a:endParaRPr lang="en-IN" b="1" dirty="0"/>
          </a:p>
        </p:txBody>
      </p:sp>
      <p:sp>
        <p:nvSpPr>
          <p:cNvPr id="3" name="Text Placeholder 2"/>
          <p:cNvSpPr>
            <a:spLocks noGrp="1"/>
          </p:cNvSpPr>
          <p:nvPr>
            <p:ph type="body" idx="1"/>
          </p:nvPr>
        </p:nvSpPr>
        <p:spPr/>
        <p:txBody>
          <a:bodyPr/>
          <a:lstStyle/>
          <a:p>
            <a:r>
              <a:rPr lang="en-US" sz="1600" dirty="0" smtClean="0"/>
              <a:t>We </a:t>
            </a:r>
            <a:r>
              <a:rPr lang="en-US" sz="1600" dirty="0"/>
              <a:t>can think of class as a sketch (prototype) of a house. It contains all the details about the floors, doors, windows etc. Based on these descriptions we build the house. House is the object. </a:t>
            </a:r>
          </a:p>
          <a:p>
            <a:endParaRPr lang="en-US" sz="1600" dirty="0"/>
          </a:p>
          <a:p>
            <a:r>
              <a:rPr lang="en-US" sz="1600" dirty="0"/>
              <a:t>As many houses can be made from a house's blueprint, we can create many objects from a class. An object is also called an instance of a class and the process of creating this object is called </a:t>
            </a:r>
            <a:r>
              <a:rPr lang="en-US" sz="1600" b="1" dirty="0"/>
              <a:t>instantiation</a:t>
            </a:r>
            <a:r>
              <a:rPr lang="en-US" sz="1600" dirty="0"/>
              <a:t>. </a:t>
            </a:r>
          </a:p>
        </p:txBody>
      </p:sp>
    </p:spTree>
    <p:extLst>
      <p:ext uri="{BB962C8B-B14F-4D97-AF65-F5344CB8AC3E}">
        <p14:creationId xmlns:p14="http://schemas.microsoft.com/office/powerpoint/2010/main" val="38366014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p:txBody>
          <a:bodyPr/>
          <a:lstStyle/>
          <a:p>
            <a:pPr marL="114300" indent="0" algn="just">
              <a:buNone/>
            </a:pPr>
            <a:r>
              <a:rPr lang="en-IN" sz="1400" b="1" dirty="0"/>
              <a:t>Add the __</a:t>
            </a:r>
            <a:r>
              <a:rPr lang="en-IN" sz="1400" b="1" dirty="0" err="1"/>
              <a:t>init</a:t>
            </a:r>
            <a:r>
              <a:rPr lang="en-IN" sz="1400" b="1" dirty="0"/>
              <a:t>__() Function</a:t>
            </a:r>
          </a:p>
          <a:p>
            <a:pPr algn="just"/>
            <a:r>
              <a:rPr lang="en-IN" sz="1400" dirty="0" smtClean="0"/>
              <a:t>When you add the __</a:t>
            </a:r>
            <a:r>
              <a:rPr lang="en-IN" sz="1400" dirty="0" err="1" smtClean="0"/>
              <a:t>init</a:t>
            </a:r>
            <a:r>
              <a:rPr lang="en-IN" sz="1400" dirty="0" smtClean="0"/>
              <a:t>__() function, the child class will </a:t>
            </a:r>
            <a:r>
              <a:rPr lang="en-IN" sz="1400" b="1" dirty="0" smtClean="0"/>
              <a:t>no longer inherit the parent's __</a:t>
            </a:r>
            <a:r>
              <a:rPr lang="en-IN" sz="1400" b="1" dirty="0" err="1" smtClean="0"/>
              <a:t>init</a:t>
            </a:r>
            <a:r>
              <a:rPr lang="en-IN" sz="1400" b="1" dirty="0" smtClean="0"/>
              <a:t>__() function.</a:t>
            </a:r>
          </a:p>
          <a:p>
            <a:pPr algn="just"/>
            <a:r>
              <a:rPr lang="en-IN" sz="1400" b="1" dirty="0" smtClean="0"/>
              <a:t>Note:</a:t>
            </a:r>
            <a:r>
              <a:rPr lang="en-IN" sz="1400" dirty="0" smtClean="0"/>
              <a:t> The child's __</a:t>
            </a:r>
            <a:r>
              <a:rPr lang="en-IN" sz="1400" dirty="0" err="1" smtClean="0"/>
              <a:t>init</a:t>
            </a:r>
            <a:r>
              <a:rPr lang="en-IN" sz="1400" dirty="0" smtClean="0"/>
              <a:t>__() function </a:t>
            </a:r>
            <a:r>
              <a:rPr lang="en-IN" sz="1400" b="1" dirty="0" smtClean="0"/>
              <a:t>overrides</a:t>
            </a:r>
            <a:r>
              <a:rPr lang="en-IN" sz="1400" dirty="0" smtClean="0"/>
              <a:t> the inheritance of the parent's __</a:t>
            </a:r>
            <a:r>
              <a:rPr lang="en-IN" sz="1400" dirty="0" err="1" smtClean="0"/>
              <a:t>init</a:t>
            </a:r>
            <a:r>
              <a:rPr lang="en-IN" sz="1400" dirty="0" smtClean="0"/>
              <a:t>__() function.</a:t>
            </a:r>
          </a:p>
          <a:p>
            <a:pPr algn="just"/>
            <a:r>
              <a:rPr lang="en-IN" sz="1400" dirty="0"/>
              <a:t>To keep the inheritance of the parent's __</a:t>
            </a:r>
            <a:r>
              <a:rPr lang="en-IN" sz="1400" dirty="0" err="1"/>
              <a:t>init</a:t>
            </a:r>
            <a:r>
              <a:rPr lang="en-IN" sz="1400" dirty="0"/>
              <a:t>__() function, add a call to the parent's __</a:t>
            </a:r>
            <a:r>
              <a:rPr lang="en-IN" sz="1400" dirty="0" err="1"/>
              <a:t>init</a:t>
            </a:r>
            <a:r>
              <a:rPr lang="en-IN" sz="1400" dirty="0"/>
              <a:t>__() </a:t>
            </a:r>
            <a:r>
              <a:rPr lang="en-IN" sz="1400" dirty="0" smtClean="0"/>
              <a:t>function.</a:t>
            </a:r>
          </a:p>
        </p:txBody>
      </p:sp>
    </p:spTree>
    <p:extLst>
      <p:ext uri="{BB962C8B-B14F-4D97-AF65-F5344CB8AC3E}">
        <p14:creationId xmlns:p14="http://schemas.microsoft.com/office/powerpoint/2010/main" val="179390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25" t="28556" r="70937" b="16444"/>
          <a:stretch/>
        </p:blipFill>
        <p:spPr bwMode="auto">
          <a:xfrm>
            <a:off x="2979420" y="1165860"/>
            <a:ext cx="291846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950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5" name="Text Placeholder 4"/>
          <p:cNvSpPr>
            <a:spLocks noGrp="1"/>
          </p:cNvSpPr>
          <p:nvPr>
            <p:ph type="body" idx="1"/>
          </p:nvPr>
        </p:nvSpPr>
        <p:spPr>
          <a:xfrm>
            <a:off x="457200" y="1174706"/>
            <a:ext cx="8229600" cy="3522600"/>
          </a:xfrm>
        </p:spPr>
        <p:txBody>
          <a:bodyPr/>
          <a:lstStyle/>
          <a:p>
            <a:pPr marL="114300" indent="0">
              <a:buNone/>
            </a:pPr>
            <a:r>
              <a:rPr lang="en-IN" sz="1400" b="1" dirty="0"/>
              <a:t>Use the super() Function</a:t>
            </a:r>
          </a:p>
          <a:p>
            <a:r>
              <a:rPr lang="en-IN" sz="1200" dirty="0"/>
              <a:t>Python also has a super() function that will make the child class inherit all the methods and properties from its </a:t>
            </a:r>
            <a:r>
              <a:rPr lang="en-IN" sz="1200" dirty="0" smtClean="0"/>
              <a:t>parent</a:t>
            </a:r>
            <a:r>
              <a:rPr lang="en-IN" sz="1200" dirty="0"/>
              <a:t> </a:t>
            </a:r>
            <a:r>
              <a:rPr lang="en-IN" sz="1200" dirty="0" smtClean="0"/>
              <a:t>class.</a:t>
            </a:r>
          </a:p>
          <a:p>
            <a:r>
              <a:rPr lang="en-IN" sz="1200" dirty="0"/>
              <a:t>By using the super() function, you do not have to use the name of the parent element, it will automatically inherit the methods and properties from its parent.</a:t>
            </a:r>
          </a:p>
          <a:p>
            <a:pPr marL="114300" indent="0" algn="just">
              <a:buNone/>
            </a:pPr>
            <a:endParaRPr lang="en-IN" sz="14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25" t="36778" r="65437" b="9667"/>
          <a:stretch/>
        </p:blipFill>
        <p:spPr bwMode="auto">
          <a:xfrm>
            <a:off x="4045098" y="2286000"/>
            <a:ext cx="2658258" cy="272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286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29" t="26726" r="70875" b="9152"/>
          <a:stretch/>
        </p:blipFill>
        <p:spPr bwMode="auto">
          <a:xfrm>
            <a:off x="3253740" y="1181101"/>
            <a:ext cx="2567940" cy="387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39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Inheritance (Cont.)</a:t>
            </a:r>
            <a:endParaRPr lang="en-IN" b="1" dirty="0"/>
          </a:p>
        </p:txBody>
      </p:sp>
      <p:sp>
        <p:nvSpPr>
          <p:cNvPr id="3" name="Text Placeholder 2"/>
          <p:cNvSpPr>
            <a:spLocks noGrp="1"/>
          </p:cNvSpPr>
          <p:nvPr>
            <p:ph type="body" idx="1"/>
          </p:nvPr>
        </p:nvSpPr>
        <p:spPr>
          <a:xfrm>
            <a:off x="4407691" y="1207294"/>
            <a:ext cx="3886204" cy="3718612"/>
          </a:xfrm>
        </p:spPr>
        <p:txBody>
          <a:bodyPr/>
          <a:lstStyle/>
          <a:p>
            <a:pPr algn="just"/>
            <a:r>
              <a:rPr lang="en-IN" sz="1400" dirty="0"/>
              <a:t>In the </a:t>
            </a:r>
            <a:r>
              <a:rPr lang="en-IN" sz="1400" dirty="0" smtClean="0"/>
              <a:t>program</a:t>
            </a:r>
            <a:r>
              <a:rPr lang="en-IN" sz="1400" dirty="0"/>
              <a:t>, we created two classes i.e. Bird (parent class) and Penguin (child class). The child class inherits the functions of parent class. We can see this from the swim() method.</a:t>
            </a:r>
          </a:p>
          <a:p>
            <a:pPr algn="just"/>
            <a:r>
              <a:rPr lang="en-IN" sz="1400" dirty="0"/>
              <a:t>Again, the child class modified the </a:t>
            </a:r>
            <a:r>
              <a:rPr lang="en-IN" sz="1400" dirty="0" err="1"/>
              <a:t>behavior</a:t>
            </a:r>
            <a:r>
              <a:rPr lang="en-IN" sz="1400" dirty="0"/>
              <a:t> of the parent class. We can see this from the </a:t>
            </a:r>
            <a:r>
              <a:rPr lang="en-IN" sz="1400" dirty="0" err="1"/>
              <a:t>whoisThis</a:t>
            </a:r>
            <a:r>
              <a:rPr lang="en-IN" sz="1400" dirty="0"/>
              <a:t>() method. Furthermore, we extend the functions of the parent class, by creating a new run() method.</a:t>
            </a:r>
          </a:p>
          <a:p>
            <a:pPr algn="just"/>
            <a:r>
              <a:rPr lang="en-IN" sz="1400" dirty="0"/>
              <a:t>Additionally, we use the super() function inside the __</a:t>
            </a:r>
            <a:r>
              <a:rPr lang="en-IN" sz="1400" dirty="0" err="1"/>
              <a:t>init</a:t>
            </a:r>
            <a:r>
              <a:rPr lang="en-IN" sz="1400" dirty="0"/>
              <a:t>__() method. This allows us to run the __</a:t>
            </a:r>
            <a:r>
              <a:rPr lang="en-IN" sz="1400" dirty="0" err="1"/>
              <a:t>init</a:t>
            </a:r>
            <a:r>
              <a:rPr lang="en-IN" sz="1400" dirty="0"/>
              <a:t>__() method of the parent class inside the child class</a:t>
            </a:r>
            <a:r>
              <a:rPr lang="en-IN" sz="1400" dirty="0" smtClean="0"/>
              <a:t>.</a:t>
            </a:r>
            <a:r>
              <a:rPr lang="en-IN" sz="1400" dirty="0"/>
              <a:t/>
            </a:r>
            <a:br>
              <a:rPr lang="en-IN" sz="1400" dirty="0"/>
            </a:br>
            <a:endParaRPr lang="en-IN" sz="1400" dirty="0" smtClean="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3" t="22603" r="68225" b="12386"/>
          <a:stretch/>
        </p:blipFill>
        <p:spPr bwMode="auto">
          <a:xfrm>
            <a:off x="1077755" y="1207293"/>
            <a:ext cx="2958463" cy="3809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32087"/>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565" name="Picture 13" descr="https://www.scientecheasy.com/wp-content/uploads/2018/06/encapsulation-in-jav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131" y="2282439"/>
            <a:ext cx="3721895" cy="23702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ph type="body" idx="1"/>
          </p:nvPr>
        </p:nvSpPr>
        <p:spPr>
          <a:xfrm>
            <a:off x="457200" y="1403306"/>
            <a:ext cx="8258175" cy="3522600"/>
          </a:xfrm>
        </p:spPr>
        <p:txBody>
          <a:bodyPr/>
          <a:lstStyle/>
          <a:p>
            <a:r>
              <a:rPr lang="en-IN" sz="1600" dirty="0" smtClean="0"/>
              <a:t>Encapsulation </a:t>
            </a:r>
            <a:r>
              <a:rPr lang="en-IN" sz="1600" dirty="0"/>
              <a:t>describes the idea of wrapping data and the methods that work on data within one unit</a:t>
            </a:r>
            <a:r>
              <a:rPr lang="en-IN" sz="1600" dirty="0" smtClean="0"/>
              <a:t>.</a:t>
            </a:r>
          </a:p>
          <a:p>
            <a:endParaRPr lang="en-US" sz="1600" dirty="0"/>
          </a:p>
        </p:txBody>
      </p:sp>
      <p:pic>
        <p:nvPicPr>
          <p:cNvPr id="23567" name="Picture 15" descr="https://www.edureka.co/blog/wp-content/uploads/2019/01/Java.jpg"/>
          <p:cNvPicPr>
            <a:picLocks noChangeAspect="1" noChangeArrowheads="1"/>
          </p:cNvPicPr>
          <p:nvPr/>
        </p:nvPicPr>
        <p:blipFill rotWithShape="1">
          <a:blip r:embed="rId4">
            <a:extLst>
              <a:ext uri="{28A0092B-C50C-407E-A947-70E740481C1C}">
                <a14:useLocalDpi xmlns:a14="http://schemas.microsoft.com/office/drawing/2010/main" val="0"/>
              </a:ext>
            </a:extLst>
          </a:blip>
          <a:srcRect b="12478"/>
          <a:stretch/>
        </p:blipFill>
        <p:spPr bwMode="auto">
          <a:xfrm>
            <a:off x="612775" y="2431241"/>
            <a:ext cx="3582988" cy="207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94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57200" y="1403306"/>
            <a:ext cx="8258175" cy="3522600"/>
          </a:xfrm>
        </p:spPr>
        <p:txBody>
          <a:bodyPr/>
          <a:lstStyle/>
          <a:p>
            <a:pPr algn="just"/>
            <a:r>
              <a:rPr lang="en-IN" sz="1600" dirty="0" smtClean="0"/>
              <a:t>It </a:t>
            </a:r>
            <a:r>
              <a:rPr lang="en-IN" sz="1600" dirty="0"/>
              <a:t>puts restrictions on accessing variables and methods directly and can prevent the accidental modification of data. </a:t>
            </a:r>
            <a:endParaRPr lang="en-IN" sz="1600" dirty="0" smtClean="0"/>
          </a:p>
          <a:p>
            <a:pPr algn="just"/>
            <a:r>
              <a:rPr lang="en-IN" sz="1600" dirty="0" smtClean="0"/>
              <a:t>To </a:t>
            </a:r>
            <a:r>
              <a:rPr lang="en-IN" sz="1600" dirty="0"/>
              <a:t>prevent accidental change, an object’s variable can only be changed by an object’s method. Those types of variables are known as </a:t>
            </a:r>
            <a:r>
              <a:rPr lang="en-IN" sz="1600" b="1" dirty="0"/>
              <a:t>private variable</a:t>
            </a:r>
            <a:r>
              <a:rPr lang="en-IN" sz="1600" dirty="0"/>
              <a:t>. </a:t>
            </a:r>
            <a:endParaRPr lang="en-IN" sz="1600" dirty="0" smtClean="0"/>
          </a:p>
          <a:p>
            <a:pPr algn="just"/>
            <a:r>
              <a:rPr lang="en-IN" sz="1600" dirty="0" smtClean="0"/>
              <a:t>A </a:t>
            </a:r>
            <a:r>
              <a:rPr lang="en-IN" sz="1600" dirty="0"/>
              <a:t>class is an example of encapsulation as it encapsulates all the data that is member functions, variables, etc</a:t>
            </a:r>
            <a:r>
              <a:rPr lang="en-IN" sz="1600" dirty="0" smtClean="0"/>
              <a:t>.</a:t>
            </a:r>
          </a:p>
          <a:p>
            <a:pPr algn="just"/>
            <a:r>
              <a:rPr lang="en-IN" sz="1600" dirty="0"/>
              <a:t>Using OOP in Python, we can restrict access to methods and variables. </a:t>
            </a:r>
          </a:p>
          <a:p>
            <a:pPr algn="just"/>
            <a:r>
              <a:rPr lang="en-IN" sz="1600" dirty="0"/>
              <a:t>This prevents data from direct modification which is called encapsulation. </a:t>
            </a:r>
          </a:p>
          <a:p>
            <a:pPr algn="just"/>
            <a:r>
              <a:rPr lang="en-IN" sz="1600" dirty="0"/>
              <a:t>It acts as a protective shield that puts </a:t>
            </a:r>
            <a:r>
              <a:rPr lang="en-IN" sz="1600" b="1" dirty="0"/>
              <a:t>restrictions on accessing variables and methods directly</a:t>
            </a:r>
            <a:r>
              <a:rPr lang="en-IN" sz="1600" dirty="0"/>
              <a:t>, and can prevent accidental or unauthorized modification of data. </a:t>
            </a:r>
            <a:endParaRPr lang="en-US" sz="1600" dirty="0"/>
          </a:p>
        </p:txBody>
      </p:sp>
    </p:spTree>
    <p:extLst>
      <p:ext uri="{BB962C8B-B14F-4D97-AF65-F5344CB8AC3E}">
        <p14:creationId xmlns:p14="http://schemas.microsoft.com/office/powerpoint/2010/main" val="397538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57200" y="1403306"/>
            <a:ext cx="8258175" cy="3522600"/>
          </a:xfrm>
        </p:spPr>
        <p:txBody>
          <a:bodyPr/>
          <a:lstStyle/>
          <a:p>
            <a:pPr marL="114300" indent="0">
              <a:buNone/>
            </a:pPr>
            <a:r>
              <a:rPr lang="en-IN" sz="1600" b="1" dirty="0"/>
              <a:t>Access modifiers</a:t>
            </a:r>
          </a:p>
          <a:p>
            <a:r>
              <a:rPr lang="en-IN" sz="1600" dirty="0"/>
              <a:t>Access modifiers limit access to the variables and functions of a class. Python uses three types of access </a:t>
            </a:r>
            <a:r>
              <a:rPr lang="en-IN" sz="1600" dirty="0" smtClean="0"/>
              <a:t>modifiers.</a:t>
            </a:r>
          </a:p>
          <a:p>
            <a:r>
              <a:rPr lang="en-IN" sz="1600" dirty="0"/>
              <a:t>T</a:t>
            </a:r>
            <a:r>
              <a:rPr lang="en-IN" sz="1600" dirty="0" smtClean="0"/>
              <a:t>hey </a:t>
            </a:r>
            <a:r>
              <a:rPr lang="en-IN" sz="1600" dirty="0"/>
              <a:t>are - </a:t>
            </a:r>
            <a:r>
              <a:rPr lang="en-IN" sz="1600" i="1" dirty="0"/>
              <a:t>private</a:t>
            </a:r>
            <a:r>
              <a:rPr lang="en-IN" sz="1600" dirty="0"/>
              <a:t>, </a:t>
            </a:r>
            <a:r>
              <a:rPr lang="en-IN" sz="1600" i="1" dirty="0"/>
              <a:t>public</a:t>
            </a:r>
            <a:r>
              <a:rPr lang="en-IN" sz="1600" dirty="0"/>
              <a:t> and </a:t>
            </a:r>
            <a:r>
              <a:rPr lang="en-IN" sz="1600" i="1" dirty="0"/>
              <a:t>protected</a:t>
            </a:r>
            <a:r>
              <a:rPr lang="en-IN" sz="1600" dirty="0" smtClean="0"/>
              <a:t>.</a:t>
            </a:r>
          </a:p>
          <a:p>
            <a:pPr marL="114300" indent="0">
              <a:buNone/>
            </a:pPr>
            <a:endParaRPr lang="en-IN" sz="1600" dirty="0"/>
          </a:p>
          <a:p>
            <a:pPr marL="114300" indent="0">
              <a:buNone/>
            </a:pPr>
            <a:endParaRPr lang="en-IN" sz="1600" dirty="0" smtClean="0"/>
          </a:p>
          <a:p>
            <a:pPr marL="114300" indent="0">
              <a:buNone/>
            </a:pPr>
            <a:r>
              <a:rPr lang="en-IN" sz="1600" b="1" dirty="0"/>
              <a:t>Public members</a:t>
            </a:r>
          </a:p>
          <a:p>
            <a:r>
              <a:rPr lang="en-IN" sz="1600" dirty="0"/>
              <a:t>Public members are accessible anywhere from the class. All the member variables of the class are by </a:t>
            </a:r>
            <a:r>
              <a:rPr lang="en-IN" sz="1600" i="1" dirty="0"/>
              <a:t>default public</a:t>
            </a:r>
            <a:r>
              <a:rPr lang="en-IN" sz="1600" dirty="0"/>
              <a:t>.</a:t>
            </a:r>
          </a:p>
          <a:p>
            <a:pPr marL="114300" indent="0">
              <a:buNone/>
            </a:pPr>
            <a:endParaRPr lang="en-IN" sz="1600" dirty="0"/>
          </a:p>
          <a:p>
            <a:pPr marL="114300" indent="0" fontAlgn="base">
              <a:buNone/>
            </a:pPr>
            <a:endParaRPr lang="en-IN" sz="1600" b="1" dirty="0"/>
          </a:p>
        </p:txBody>
      </p:sp>
    </p:spTree>
    <p:extLst>
      <p:ext uri="{BB962C8B-B14F-4D97-AF65-F5344CB8AC3E}">
        <p14:creationId xmlns:p14="http://schemas.microsoft.com/office/powerpoint/2010/main" val="20985337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57200" y="1403306"/>
            <a:ext cx="8258175" cy="3522600"/>
          </a:xfrm>
        </p:spPr>
        <p:txBody>
          <a:bodyPr/>
          <a:lstStyle/>
          <a:p>
            <a:pPr marL="114300" indent="0" fontAlgn="base">
              <a:buNone/>
            </a:pPr>
            <a:r>
              <a:rPr lang="en-IN" sz="1600" b="1" dirty="0" smtClean="0"/>
              <a:t>Protected members</a:t>
            </a:r>
          </a:p>
          <a:p>
            <a:pPr fontAlgn="base"/>
            <a:r>
              <a:rPr lang="en-IN" sz="1600" dirty="0" smtClean="0"/>
              <a:t>Protected </a:t>
            </a:r>
            <a:r>
              <a:rPr lang="en-IN" sz="1600" dirty="0"/>
              <a:t>members (in C++ and JAVA) are those members of the class that </a:t>
            </a:r>
            <a:r>
              <a:rPr lang="en-IN" sz="1600" b="1" dirty="0"/>
              <a:t>cannot be accessed outside the class but can be accessed from within the class and its subclasses. </a:t>
            </a:r>
            <a:endParaRPr lang="en-IN" sz="1600" b="1" dirty="0" smtClean="0"/>
          </a:p>
          <a:p>
            <a:pPr fontAlgn="base"/>
            <a:r>
              <a:rPr lang="en-IN" sz="1600" dirty="0" smtClean="0"/>
              <a:t>To </a:t>
            </a:r>
            <a:r>
              <a:rPr lang="en-IN" sz="1600" dirty="0"/>
              <a:t>accomplish this in Python, just follow </a:t>
            </a:r>
            <a:r>
              <a:rPr lang="en-IN" sz="1600" b="1" dirty="0"/>
              <a:t>the convention</a:t>
            </a:r>
            <a:r>
              <a:rPr lang="en-IN" sz="1600" dirty="0"/>
              <a:t> by prefixing the name of the member by a </a:t>
            </a:r>
            <a:r>
              <a:rPr lang="en-IN" sz="1600" b="1" dirty="0"/>
              <a:t>single underscore </a:t>
            </a:r>
            <a:r>
              <a:rPr lang="en-IN" sz="1600" b="1" dirty="0" smtClean="0"/>
              <a:t>“_”</a:t>
            </a:r>
            <a:r>
              <a:rPr lang="en-IN" sz="1600" dirty="0" smtClean="0"/>
              <a:t>.</a:t>
            </a:r>
          </a:p>
          <a:p>
            <a:pPr marL="114300" indent="0" fontAlgn="base">
              <a:buNone/>
            </a:pPr>
            <a:endParaRPr lang="en-IN" sz="1600" b="1" dirty="0"/>
          </a:p>
        </p:txBody>
      </p:sp>
    </p:spTree>
    <p:extLst>
      <p:ext uri="{BB962C8B-B14F-4D97-AF65-F5344CB8AC3E}">
        <p14:creationId xmlns:p14="http://schemas.microsoft.com/office/powerpoint/2010/main" val="2540486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38" t="24888" r="59437" b="14445"/>
          <a:stretch/>
        </p:blipFill>
        <p:spPr bwMode="auto">
          <a:xfrm>
            <a:off x="2423160" y="1051560"/>
            <a:ext cx="4221480" cy="404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3590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3" y="95250"/>
            <a:ext cx="74199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76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57200" y="1403306"/>
            <a:ext cx="8258175" cy="3522600"/>
          </a:xfrm>
        </p:spPr>
        <p:txBody>
          <a:bodyPr/>
          <a:lstStyle/>
          <a:p>
            <a:pPr marL="114300" indent="0" fontAlgn="base">
              <a:buNone/>
            </a:pPr>
            <a:r>
              <a:rPr lang="en-IN" sz="1600" b="1" dirty="0"/>
              <a:t>Private members</a:t>
            </a:r>
          </a:p>
          <a:p>
            <a:pPr fontAlgn="base"/>
            <a:r>
              <a:rPr lang="en-IN" sz="1600" dirty="0"/>
              <a:t>Private members are similar to protected members, the difference is that the class members declared private should neither be accessed outside the class nor by any </a:t>
            </a:r>
            <a:r>
              <a:rPr lang="en-IN" sz="1600" dirty="0" smtClean="0"/>
              <a:t>derived class</a:t>
            </a:r>
            <a:r>
              <a:rPr lang="en-IN" sz="1600" dirty="0"/>
              <a:t>. </a:t>
            </a:r>
            <a:endParaRPr lang="en-IN" sz="1600" dirty="0" smtClean="0"/>
          </a:p>
          <a:p>
            <a:pPr fontAlgn="base"/>
            <a:r>
              <a:rPr lang="en-IN" sz="1600" dirty="0" smtClean="0"/>
              <a:t>However</a:t>
            </a:r>
            <a:r>
              <a:rPr lang="en-IN" sz="1600" dirty="0"/>
              <a:t>, to define a private member prefix the member name with double underscore “__”.</a:t>
            </a:r>
          </a:p>
          <a:p>
            <a:pPr fontAlgn="base"/>
            <a:endParaRPr lang="en-IN" sz="1600" b="1" dirty="0"/>
          </a:p>
        </p:txBody>
      </p:sp>
    </p:spTree>
    <p:extLst>
      <p:ext uri="{BB962C8B-B14F-4D97-AF65-F5344CB8AC3E}">
        <p14:creationId xmlns:p14="http://schemas.microsoft.com/office/powerpoint/2010/main" val="22180722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04" t="28874" r="39376" b="7994"/>
          <a:stretch/>
        </p:blipFill>
        <p:spPr bwMode="auto">
          <a:xfrm>
            <a:off x="1504315" y="1272540"/>
            <a:ext cx="5704205" cy="3609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638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57200" y="1403306"/>
            <a:ext cx="8258175" cy="3522600"/>
          </a:xfrm>
        </p:spPr>
        <p:txBody>
          <a:bodyPr/>
          <a:lstStyle/>
          <a:p>
            <a:pPr marL="114300" indent="0" fontAlgn="base">
              <a:buNone/>
            </a:pPr>
            <a:r>
              <a:rPr lang="en-IN" sz="1600" b="1" dirty="0"/>
              <a:t>Getters and setters</a:t>
            </a:r>
          </a:p>
          <a:p>
            <a:pPr fontAlgn="base"/>
            <a:r>
              <a:rPr lang="en-IN" sz="1600" dirty="0"/>
              <a:t>Private variables are intended to be changed using getter and setter methods. These provide indirect access to </a:t>
            </a:r>
            <a:r>
              <a:rPr lang="en-IN" sz="1600" dirty="0" smtClean="0"/>
              <a:t>them.</a:t>
            </a:r>
            <a:endParaRPr lang="en-IN" sz="1600" dirty="0"/>
          </a:p>
          <a:p>
            <a:pPr marL="114300" indent="0">
              <a:buNone/>
            </a:pPr>
            <a:r>
              <a:rPr lang="en-IN" sz="1600" dirty="0"/>
              <a:t/>
            </a:r>
            <a:br>
              <a:rPr lang="en-IN" sz="1600" dirty="0"/>
            </a:br>
            <a:endParaRPr lang="en-IN" sz="1600" b="1" dirty="0"/>
          </a:p>
        </p:txBody>
      </p:sp>
    </p:spTree>
    <p:extLst>
      <p:ext uri="{BB962C8B-B14F-4D97-AF65-F5344CB8AC3E}">
        <p14:creationId xmlns:p14="http://schemas.microsoft.com/office/powerpoint/2010/main" val="1994284632"/>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Encapsulation (Cont.)</a:t>
            </a:r>
            <a:endParaRPr lang="en-IN" b="1" dirty="0"/>
          </a:p>
        </p:txBody>
      </p:sp>
      <p:sp>
        <p:nvSpPr>
          <p:cNvPr id="4" name="AutoShape 2"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data:image/jpeg;base64,/9j/4AAQSkZJRgABAQAAAQABAAD/2wCEAAkGBxISEBAQExAQFhUVFhYVEhEXFRMVFhUWFRIWFhUYFhYYHSksGBolGxUTITEhJSk3Li4uFyszOjYsNygtLi0BCgoKDg0OGxAQGy8mHyYtNS0vLTItLi0tKy0tLS0rLS0tLSstLS0tLy01LS0tLSstKy0tLS0tLS0rLS0rLS0tLf/AABEIAIkBcAMBIgACEQEDEQH/xAAcAAEBAAIDAQEAAAAAAAAAAAAABQMEAQIGBwj/xABJEAACAQIDAwYICgcHBQAAAAABAgADEQQSIQUxQRMiUWFxgQYUMlORkpPRMzRSVHOhsbO00iNCYnLB0+EHFUOCg8PiJGOy8PH/xAAaAQEAAwEBAQAAAAAAAAAAAAAAAQIDBQQG/8QAKREBAAICAQQBAgYDAAAAAAAAAAECAxESBCExUUETYQUUMoGh0XGxwf/aAAwDAQACEQMRAD8A+4xEQEREBERAREQEREBERARE0MRUZ6hooxUKA1SoLEjNfKq30zGxJPAW+UCA26lZV8plHRcgfbO4M1KGy6KG4pIW4uwzue12uT3mbkBERAREQEREBERAREQEREBERAREQEREBERAREQEREBNTE7Rp0zZyw68jlfWAt9c24gYMLjadQE06lN7b8rK1u2xmeauL2fTqWLIMw3OLq6/uutivcZjw1RkqCi7FrqWp1Da5CkBla3EZl14g9RuG9ERAREQEREBERAREQEREBERASbsr4XG/Tr+Fw8pSbsr4XG/Tr+Ew8ClERAREQEREBETi8DmJhxGJRAWdlUDixAHpMmHwqwd7eMJ2629NpatLW/TG2d82Ona1oj91mJgwuLSouam6sOlSCPqmeVnsvExPeCIiEkREBERAREQOruALkgDpOkw+O0vO0/WX3zV2o9mTsY99x/WawaXim4Vm3dT8epedp+svvnHj9LztL1198i4jEqrKlnZiM1lF7Le2Y9VyOs8AbTUTaFFlDZwtxmyta4FwOHG7Lp+0OmTwhHKXpf7wpeepeuvvnH940fPUvXX3zzVkcsFIJFrjouLi/XYiYauFl4xRPyrN59PZUqqsLqykdIII9IneeZ8GiVqsnAqTbrBA/jPTTK9eM6XrO42SdjvjGE7av3coydjvjGE7an3ZlVlGIiAiIgIiICIiAiIgIiICIiAk3ZXwuN+nX8Jh5Sk3ZXwuN+nX8Jh4FKIiAiJwTA5i8h7V8KcNQupqZn+QnOPfwE8ltbwixeIsKZOHp8Tpnbv1t3WmGTqcWP9dtNqdNmvG61/49ztPbNCgP0lVQeC72PYo1nkNp+HTtdaFPKPlvqe5dw9M81WwlhfOzNxLbz39M1SQN86v4b+V6mvKk8pjzE9tfs+Z/Geo67pb/TtHGJ8THff7s2LxNSq2arUZz1m9uwcO6amIp3UndYX9ExYnaCJvI/96pEx+2iwKrfXj7hO3EacPD0ufNbl/MtvAeEFXD1BVouVbiP1WHQy/rCfbvBPb6Y7DLXXQ3y1EvfI4tcdmoI6jPzc9WfQf7FsZX5fFUUanZkWpZgxAKsVuLEakMPROf1+Otqco8w+r6HBbF2me3p9qiTeTxfncL7Gr/NnZaWK41sN7Cp/OnGdFQiTzQxPn6A7KDfxqzjxbE/OU7qI+q7QKMTQGErccU/dTpA/WDMNSm3zuv3U6J/2jImYjymImfCpecyMaLfPsV7PD/yZJ8KdivisK2HXaOKQlqbcpkQFclVXJHJ01Ibm6WI1kc6+08belPwiq5Wpdjfwk+liuuZq2BHi1Ol4xVq1KY0q1Rzn6cxVB9kmDB1R8j0t+Wb0y4+Pe0MbY8m+0S3qlIM61A7owGUlSvOW4OVgynjxFjqdZqp4PUc2bPUPMKAHknAUhb6Mh+QNN1yTa5hUqjzfrN+WbtDD4hhdUpEfSf0jnjnxMHC8eYlzgtmJSYsrOSVVTmIN8gABJABZrAc5iTNl6U6jDYrzVP2n9JzyGK8zT9p/xk7j2jTtsynbED9xv/JJdknZmEqiqalQItlyqiktvIJJPcJWmd53K9Y7EnY74xhO2p92ZRk7HfGMJ21PuzKrKMREBESVtJrvlOoAFhw1JubdwkxG0TOlSJByJa+VfQJhwdajVF6eRhYG4XeGBKkXGoNjrLcFeT0kSF4svyV9AnRsIvyR6BHD7nJ6CJ5fE0URWdsqqoLMxGgAFyT1THUwygA6C9gDoLk7gJP049o5/Z6yJ4wYcMLrqLkX6wbH6wZifC9Ut9L7o+p9nuJzPBckQbi4I3ET2ezK5ejTc7yNe0aGVvj4rVvybUm7K+Fxv06/hMPKDsACSQANSTuA65o7IUnlqtiBWqZ1B35RTSmp7xTDW/ama6hMWIxCU1zOyqOkm0x7Qxi0ab1W3KL9p4AdZM+P7X2/Xq13ao2im4QaKi8AL79Drx+qTrtufCJnT6NtDwqRQeTRntxsQCeFhx+qeYxuMxWJ+Eqmmnm0NrjrInWljAQU/VuGXTd0XI7ZnoVNQGAFzYEkDqG/jOT1eXJedYv0+3u6XJgpG7+WnQwSJ5KgHix3zjEKLbzfeLfx6pn2mHRcy0mYcG3DXiOmeZ2hyucIagAN8yAEBARfgecfdOf+Vi0ct93ux9RlyZOHDcfZnxm1VXMXucvBctt195Om+eZ2xtN2IdUyIw05wY3G/d5PCb5VqLCowzIw0Ui43cencJH2tjKT02YKwO8KAxCnMM1tNxH2Tr/hWumzRaPntKvX9FOfBvJHjvHj4TKlYnUnvmItNdsSOv1W90x+MXNgGudwytc9gtPrLZ3z1aRXxDZapPrX9hOy2y4rGEc18tGn15CWqEdVyo7VM+b7J8G61VgaiVaabz+jcsR1C2nfPsHgntnxZEw/I1+RUZUHJm6dl94vPF1GSbV1DSsPoUSeNpNwwuJ6tKQ+19O+Gx9T5niD/mw382c5ooRJh2jV+Y4n18L/ADpp7a2xiaeFxFWngqpqJSqPTVjRYF1psygqlS7C4Gi6nhAu1fJPYZMR9BMHgztPEYnCiricG2GqEfBM6tcW8oW1XsYAzDTrTz57amHow15RLTxHhNTUYi9KpmpVBTCXW9Qa3dNfJGWre+v6M9V81bwgoAsq5nZaiU2VRc3evyNx0gPcH+onVtm0GJZqQJIcE3b/ABSDU48bDs4WuZsDZ9IhxlazMHIz1AA4flMygNzDn511trKRasrTW0Nahtmm4sVcPmKhMrktapUQFNOd8ExPQB0azXxG3KI5MjMUYEtUysAgFA1ujVsoXm7xfqtKh2XRIHMItqCHdWBzs+jA3Bu77j+sRunVNi0AVK0ypUWXK9RQLU+TuAG0bJzc2+w36SeNZOVoY0UMoYbiLjsm/sa4Z14WU99zOtDCKiBEFlG4XJ43Op36neZn2eLVH/dX7WlaUiLxMLXvM0mJUYiJ7HjIiICTsd8YwnbU+7MoydjvjGE7an3ZgUYiICed27Wy1v8AKPtM9FIfhDsx6hV6Yuw0K3AuOBBMvjmIt3UvE67JwxWhkPC7IcUaNFjSIplSbtUbMVoPSPlbgboco0GU9MqDZOK8yfXp/mnddm4rzB9el+abTwn5Zxy9NGlsqpkYF6TOwQGoczMVAphkOYEZeYSLg+VuGpOthdiVSWViBkyDlczDlh4ktFgLeSpa7G+uZBod8trgcV5g+vS/NMi4XFfNz7Sl+aRPH2mJt6SG8H6uUqHo85WvzSozNh6lE2Ci1uerGwF8u4aW71/B6o9RndqDAtTYIy3F6dQML83Xm3XUnqsDlFhaOJ+bH2lL3zsExPzU+0pe+V1HtPf0jU/B6oGBL0yBa3l3Wz1mKr+ywqIp6k46W2tibIagrIxUg8naxY6rRRHJv0spbvlEDE/NW9rS985/6n5qfa0vfJiYj5O7G2GlDALUOGpim6K3BnQuPKN+aGX7ZpkYnhhTfrq07d+ssbNoGnSRGIJA5xG6+82lbzuE1jukCnWUhsWeUUa5qelJbfrPRte3azgWvpvl9SDqCNeMESfsfQ4ikPJpVcqDoVqVOrbsBqEAcAAJk0RP7RcQy4dAoJLPuHEgc0ekifLsZst0C8oAuYlmYG9if1Sbnq6p9j8KsJno57XNNs/ToAQfRe/dPlu0BnFwSbEm1j6Pqlcu7U4w0xTq22HA4h6SZVYE8CRcjvm9RDEpnN2N+aTYi+6191+qeeq4+rh2psAFJBIzBW3aWt0i874zwmqV8iPkDbgw0Cg7+Ok5EdNPebTqXa6jD9XFyjXGfl7urjH5NUbKEWmq3O+4UFtPlDUHotPFeL3qM2fXMctzpa3GVK22V5IJc1WtpYABmtYi/A6TWw+FrVTcYJwhtqTSzd16krjraZmIePour/L34x3iWntEMKYV2BC9B0A3knqnmcUXqE06SM5ItZRc3JFyegacZ9Hw2xSq3OGqtfpfD27xnlbCYNkphBhcoN+NEDqOh33nS6alMc7t3n+Ho6vqcl4mMdtV/wAd5/p802V4CVXs1dwg35F5zd7bh3XnttkeDdGhY06Sg/KPOc9rHWWKdCrewoX/ANRR9gM3qOHxHzdPbf8ACdeb7cGdQ1sNgbSjRwcz0adf5vQ9u38mZhTxHClh/bVD/szObq72sYL4Nb9FvRpM8mUzigAMmGH+pUP15BJnhV/enir+KeLivmpZN+7lkz3z6Zcma/G27W08s+WsPTGYDil6/RNXBCv4sPGTRNbKeU5IMKd/2cxJmvi8UUp1KgUsVUtkBsWyi9genSZ2tqRROLXob0SLXwnOJRwF4Aq1x6DMb7fpAFj5BcIlQMtnuqEsASLgF8thc3U6aTHX2/SVWdlYIFzXJRSQGYEgFgLc1t5ubaA3F87xy8r0yWp4ZeRYf4ieo8DMP8Wn6jzTqbcWzcwjn5UY+QyCvTpMwPSBVU2I+w24obZo1AhTMQ7hAeYBdlDKc2a2oYc2+bha4tMvp68R/v8Atac+T2o0S7EKKtK53XRx/Gbgwdf5dH1W98nVqdgT0a+ielXcJpirFvKIzWlM8UxHy6Pqt75sYDCMhZncMzWGgsABewHpM3Ym0UiJ2TeZjRERLqEREBJ2O+MYTtqfdmUZOx3xjCdtT7swKMREBERAREQEREBERAREQEREBJuyvhcb9Ov4TDylJuyvhcb9Ov4TDwKJE8H4V+D4pfpaTKFY60zw4nKbbur/AOT3s8x4QU+UrAEaIBbv1P2j0RuY8D5hjMFUq2LU0spuFOrN07tBcTnZXgtUNyQAL+UdWsdbW/VPC4ntquDDNcdh4bt1pXo0UVFQDrLdc80xTffy9kbjH5md/Hwm7P8ABuhSAOS5+UR2Ecftm/U2bra9hvtKOFUgj6/6zaq0sxue6Irvuwx5JxzMwkLh73W3bYzYp4PcDwlFKIHCZVSTpackz3lprQA3ACZ1pzPkndac9VbarEPLam7bYlpzKtOdwJzImUxWIIiJCzDi/If90/ZISVp6Ii8jVNiNc5aoA4AoSR35hMMtLTPZEtBNnUMqJySBUvlUaABmDMLDgWANt1wDM9TZ1BwA1JSALDeLA5ri4O452BHEMRxmcbGqeeT2Z/POw2VV8+nsj+eVit/lHdiTZdC5PJJc7/XV9Bw5yITbflHROw2ZSyqgU5VIKpmcqMtioC3tYWFhuFtJmGza3n09kfzzkbPrefT2R/PL6slixacx+w/ZLCbhJb7MqtzXrjKfKC08pI6L5jaVQJalZghzERNEkREBERASdjvjGE7an3ZlGTsd8YwnbU+7MCjERAREQEREBERAREQEREBERASbsr4XG/Tr+Ew8pSbsr4XG/Tr+Ew8ClI+0cLepm6QPq090sTHWpBhb0GBB8VtrNnD0geG6bRw5vqfdO9KlaZzj3O14yTEacpT3TJlmQLOwEnirEugSdgs7RLRBsiIkoIiICIiAiIgIiICIiAiIgIiICIiAiIgJOx3xjCdtT7syjJ2O+MYTtqfdmBRiIgIiICIiAiIgIiICIiAiIgJO2WP0uN66ykdnitAX9IPolGaWJoMH5amAWsFdCbB1BJGvBhdrHcbkHfcBuxJ67XpjR89M7rVEZRfoD+S3cTN8GBzERAREQEREBERAREQEREBERAREQEREBERAREQEREBEGaeJ2itNspWsTv5lGs49ZVI+uBuSdi9cThgOAqsezKq/a4nJxdZ9KdAr/wByqQo7Qiks3Yct+mZ8HhMl2ZiztbO5AF7bgAPJUXNh18SSSGzERAREQEREBERAREQEREBERAREQEREBERAREQEREBERAREQEREBERAREQEREBERAREQEREBERAREQERE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 Placeholder 2"/>
          <p:cNvSpPr>
            <a:spLocks noGrp="1"/>
          </p:cNvSpPr>
          <p:nvPr>
            <p:ph type="body" idx="1"/>
          </p:nvPr>
        </p:nvSpPr>
        <p:spPr>
          <a:xfrm>
            <a:off x="4664868" y="1367587"/>
            <a:ext cx="3743325" cy="3522600"/>
          </a:xfrm>
        </p:spPr>
        <p:txBody>
          <a:bodyPr/>
          <a:lstStyle/>
          <a:p>
            <a:pPr algn="just"/>
            <a:r>
              <a:rPr lang="en-IN" sz="1600" dirty="0"/>
              <a:t>In </a:t>
            </a:r>
            <a:r>
              <a:rPr lang="en-IN" sz="1600" dirty="0" smtClean="0"/>
              <a:t>this program</a:t>
            </a:r>
            <a:r>
              <a:rPr lang="en-IN" sz="1600" dirty="0"/>
              <a:t>, we defined a Computer class.</a:t>
            </a:r>
          </a:p>
          <a:p>
            <a:pPr algn="just"/>
            <a:r>
              <a:rPr lang="en-IN" sz="1600" dirty="0"/>
              <a:t>We used __</a:t>
            </a:r>
            <a:r>
              <a:rPr lang="en-IN" sz="1600" dirty="0" err="1"/>
              <a:t>init</a:t>
            </a:r>
            <a:r>
              <a:rPr lang="en-IN" sz="1600" dirty="0"/>
              <a:t>__() method to store the maximum selling price of Computer. We tried to modify the price. However, we can't change it because Python treats the __</a:t>
            </a:r>
            <a:r>
              <a:rPr lang="en-IN" sz="1600" dirty="0" err="1"/>
              <a:t>maxprice</a:t>
            </a:r>
            <a:r>
              <a:rPr lang="en-IN" sz="1600" dirty="0"/>
              <a:t> as private attributes.</a:t>
            </a:r>
          </a:p>
          <a:p>
            <a:pPr algn="just"/>
            <a:r>
              <a:rPr lang="en-IN" sz="1600" dirty="0"/>
              <a:t>As shown, to change the value, we have to use a setter function </a:t>
            </a:r>
            <a:r>
              <a:rPr lang="en-IN" sz="1600" dirty="0" err="1"/>
              <a:t>i.e</a:t>
            </a:r>
            <a:r>
              <a:rPr lang="en-IN" sz="1600" dirty="0"/>
              <a:t> </a:t>
            </a:r>
            <a:r>
              <a:rPr lang="en-IN" sz="1600" dirty="0" err="1"/>
              <a:t>setMaxPrice</a:t>
            </a:r>
            <a:r>
              <a:rPr lang="en-IN" sz="1600" dirty="0"/>
              <a:t>() which takes price as a parameter.</a:t>
            </a:r>
          </a:p>
          <a:p>
            <a:pPr algn="just"/>
            <a:endParaRPr lang="en-US" sz="1600"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07" t="25272" r="60536" b="18482"/>
          <a:stretch/>
        </p:blipFill>
        <p:spPr bwMode="auto">
          <a:xfrm>
            <a:off x="612775" y="1443037"/>
            <a:ext cx="3971924" cy="3534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7386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a:t>
            </a:r>
            <a:endParaRPr lang="en-IN" b="1" dirty="0"/>
          </a:p>
        </p:txBody>
      </p:sp>
      <p:sp>
        <p:nvSpPr>
          <p:cNvPr id="3" name="Text Placeholder 2"/>
          <p:cNvSpPr>
            <a:spLocks noGrp="1"/>
          </p:cNvSpPr>
          <p:nvPr>
            <p:ph type="body" idx="1"/>
          </p:nvPr>
        </p:nvSpPr>
        <p:spPr/>
        <p:txBody>
          <a:bodyPr/>
          <a:lstStyle/>
          <a:p>
            <a:r>
              <a:rPr lang="en-US" sz="1600" dirty="0" smtClean="0"/>
              <a:t>Polymorphism is a Greek term which means ability to take more than one form.</a:t>
            </a:r>
          </a:p>
          <a:p>
            <a:r>
              <a:rPr lang="en-US" sz="1600" dirty="0" smtClean="0"/>
              <a:t>Example1: If you learned driving one car, you’ll be able to drive any car, it doesn’t depend on car brand or inner implementation. It has same interface.</a:t>
            </a:r>
          </a:p>
          <a:p>
            <a:r>
              <a:rPr lang="en-US" sz="1600" dirty="0" smtClean="0"/>
              <a:t>Example 2: Water</a:t>
            </a:r>
            <a:endParaRPr lang="en-US" sz="1600" dirty="0"/>
          </a:p>
        </p:txBody>
      </p:sp>
      <p:pic>
        <p:nvPicPr>
          <p:cNvPr id="3074" name="Picture 2" descr="https://www.scientecheasy.com/wp-content/uploads/2020/02/java-polymorphism.png"/>
          <p:cNvPicPr>
            <a:picLocks noChangeAspect="1" noChangeArrowheads="1"/>
          </p:cNvPicPr>
          <p:nvPr/>
        </p:nvPicPr>
        <p:blipFill rotWithShape="1">
          <a:blip r:embed="rId3">
            <a:extLst>
              <a:ext uri="{28A0092B-C50C-407E-A947-70E740481C1C}">
                <a14:useLocalDpi xmlns:a14="http://schemas.microsoft.com/office/drawing/2010/main" val="0"/>
              </a:ext>
            </a:extLst>
          </a:blip>
          <a:srcRect l="6778" t="8250" r="4972" b="60437"/>
          <a:stretch/>
        </p:blipFill>
        <p:spPr bwMode="auto">
          <a:xfrm>
            <a:off x="1464470" y="3182538"/>
            <a:ext cx="5964609" cy="141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81784"/>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 (Cont.)</a:t>
            </a:r>
            <a:endParaRPr lang="en-IN" b="1" dirty="0"/>
          </a:p>
        </p:txBody>
      </p:sp>
      <p:sp>
        <p:nvSpPr>
          <p:cNvPr id="3" name="Text Placeholder 2"/>
          <p:cNvSpPr>
            <a:spLocks noGrp="1"/>
          </p:cNvSpPr>
          <p:nvPr>
            <p:ph type="body" idx="1"/>
          </p:nvPr>
        </p:nvSpPr>
        <p:spPr/>
        <p:txBody>
          <a:bodyPr/>
          <a:lstStyle/>
          <a:p>
            <a:r>
              <a:rPr lang="en-IN" sz="1600" dirty="0"/>
              <a:t>In programming, polymorphism means same function name (but different signatures) being uses for different types</a:t>
            </a:r>
            <a:r>
              <a:rPr lang="en-IN" sz="1600" dirty="0" smtClean="0"/>
              <a:t>.</a:t>
            </a:r>
          </a:p>
          <a:p>
            <a:r>
              <a:rPr lang="en-IN" sz="1600" dirty="0" smtClean="0"/>
              <a:t>Suppose</a:t>
            </a:r>
            <a:r>
              <a:rPr lang="en-IN" sz="1600" dirty="0"/>
              <a:t>, we need to color a shape, there are multiple shape options (rectangle, square, circle). </a:t>
            </a:r>
            <a:endParaRPr lang="en-IN" sz="1600" dirty="0" smtClean="0"/>
          </a:p>
          <a:p>
            <a:r>
              <a:rPr lang="en-IN" sz="1600" dirty="0" smtClean="0"/>
              <a:t>However </a:t>
            </a:r>
            <a:r>
              <a:rPr lang="en-IN" sz="1600" dirty="0"/>
              <a:t>we could use the same method to color any shape. This concept is called Polymorphism.</a:t>
            </a:r>
          </a:p>
        </p:txBody>
      </p:sp>
    </p:spTree>
    <p:extLst>
      <p:ext uri="{BB962C8B-B14F-4D97-AF65-F5344CB8AC3E}">
        <p14:creationId xmlns:p14="http://schemas.microsoft.com/office/powerpoint/2010/main" val="2992433723"/>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 (Cont.)</a:t>
            </a:r>
            <a:endParaRPr lang="en-IN" b="1" dirty="0"/>
          </a:p>
        </p:txBody>
      </p:sp>
      <p:sp>
        <p:nvSpPr>
          <p:cNvPr id="3" name="Text Placeholder 2"/>
          <p:cNvSpPr>
            <a:spLocks noGrp="1"/>
          </p:cNvSpPr>
          <p:nvPr>
            <p:ph type="body" idx="1"/>
          </p:nvPr>
        </p:nvSpPr>
        <p:spPr/>
        <p:txBody>
          <a:bodyPr/>
          <a:lstStyle/>
          <a:p>
            <a:pPr marL="114300" indent="0">
              <a:buNone/>
            </a:pPr>
            <a:r>
              <a:rPr lang="en-IN" sz="1600" b="1" dirty="0" smtClean="0"/>
              <a:t>Operator Overloading</a:t>
            </a:r>
          </a:p>
          <a:p>
            <a:r>
              <a:rPr lang="en-IN" sz="1600" dirty="0"/>
              <a:t>Python operators work for built-in classes. But the same operator behaves differently with different types. For example, the + operator will perform arithmetic addition on two numbers, merge two lists, or concatenate two strings</a:t>
            </a:r>
            <a:r>
              <a:rPr lang="en-IN" sz="1600" dirty="0" smtClean="0"/>
              <a:t>.</a:t>
            </a:r>
          </a:p>
          <a:p>
            <a:r>
              <a:rPr lang="en-IN" sz="1600" dirty="0"/>
              <a:t>This feature in Python that allows the same operator to have different meaning according to the context is called operator overloading.</a:t>
            </a:r>
            <a:endParaRPr lang="en-IN" sz="1600" b="1" dirty="0"/>
          </a:p>
        </p:txBody>
      </p:sp>
    </p:spTree>
    <p:extLst>
      <p:ext uri="{BB962C8B-B14F-4D97-AF65-F5344CB8AC3E}">
        <p14:creationId xmlns:p14="http://schemas.microsoft.com/office/powerpoint/2010/main" val="1780737388"/>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 (Cont.)</a:t>
            </a:r>
            <a:endParaRPr lang="en-IN" b="1" dirty="0"/>
          </a:p>
        </p:txBody>
      </p:sp>
      <p:sp>
        <p:nvSpPr>
          <p:cNvPr id="3" name="Text Placeholder 2"/>
          <p:cNvSpPr>
            <a:spLocks noGrp="1"/>
          </p:cNvSpPr>
          <p:nvPr>
            <p:ph type="body" idx="1"/>
          </p:nvPr>
        </p:nvSpPr>
        <p:spPr/>
        <p:txBody>
          <a:bodyPr/>
          <a:lstStyle/>
          <a:p>
            <a:r>
              <a:rPr lang="en-IN" sz="1400" dirty="0"/>
              <a:t>Let us consider the following class, which tries to simulate a point in </a:t>
            </a:r>
            <a:r>
              <a:rPr lang="en-IN" sz="1400" dirty="0" smtClean="0"/>
              <a:t>2-D</a:t>
            </a:r>
            <a:r>
              <a:rPr lang="en-IN" sz="1400" dirty="0"/>
              <a:t> coordinate system.</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15" t="32699" r="64096" b="31580"/>
          <a:stretch/>
        </p:blipFill>
        <p:spPr bwMode="auto">
          <a:xfrm>
            <a:off x="985838" y="2185988"/>
            <a:ext cx="3975193" cy="243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00675" y="2185988"/>
            <a:ext cx="2964656" cy="25699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Raleway"/>
              </a:rPr>
              <a:t>Here, we can see that a </a:t>
            </a:r>
            <a:r>
              <a:rPr lang="en-IN" dirty="0" err="1">
                <a:latin typeface="Raleway"/>
              </a:rPr>
              <a:t>TypeError</a:t>
            </a:r>
            <a:r>
              <a:rPr lang="en-IN" dirty="0">
                <a:latin typeface="Raleway"/>
              </a:rPr>
              <a:t> was raised, since Python didn't know how to add two Point objects together.</a:t>
            </a:r>
          </a:p>
          <a:p>
            <a:pPr marL="285750" indent="-285750" algn="just">
              <a:lnSpc>
                <a:spcPct val="150000"/>
              </a:lnSpc>
              <a:buFont typeface="Arial" panose="020B0604020202020204" pitchFamily="34" charset="0"/>
              <a:buChar char="•"/>
            </a:pPr>
            <a:r>
              <a:rPr lang="en-IN" dirty="0">
                <a:latin typeface="Raleway"/>
              </a:rPr>
              <a:t>However, we can achieve this task in Python through operator overloading. </a:t>
            </a:r>
            <a:endParaRPr lang="en-IN" dirty="0" smtClean="0">
              <a:latin typeface="Raleway"/>
            </a:endParaRPr>
          </a:p>
          <a:p>
            <a:pPr algn="just"/>
            <a:endParaRPr lang="en-IN" dirty="0">
              <a:latin typeface="Raleway"/>
            </a:endParaRPr>
          </a:p>
        </p:txBody>
      </p:sp>
    </p:spTree>
    <p:extLst>
      <p:ext uri="{BB962C8B-B14F-4D97-AF65-F5344CB8AC3E}">
        <p14:creationId xmlns:p14="http://schemas.microsoft.com/office/powerpoint/2010/main" val="2715425428"/>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 (Cont.)</a:t>
            </a:r>
            <a:endParaRPr lang="en-IN" b="1" dirty="0"/>
          </a:p>
        </p:txBody>
      </p:sp>
      <p:sp>
        <p:nvSpPr>
          <p:cNvPr id="3" name="Text Placeholder 2"/>
          <p:cNvSpPr>
            <a:spLocks noGrp="1"/>
          </p:cNvSpPr>
          <p:nvPr>
            <p:ph type="body" idx="1"/>
          </p:nvPr>
        </p:nvSpPr>
        <p:spPr/>
        <p:txBody>
          <a:bodyPr/>
          <a:lstStyle/>
          <a:p>
            <a:pPr marL="114300" indent="0">
              <a:buNone/>
            </a:pPr>
            <a:r>
              <a:rPr lang="en-IN" sz="1600" b="1" dirty="0"/>
              <a:t>Python Special Functions</a:t>
            </a:r>
          </a:p>
          <a:p>
            <a:r>
              <a:rPr lang="en-IN" sz="1600" dirty="0"/>
              <a:t>Class functions that begin with double underscore __ are called special functions in Python.</a:t>
            </a:r>
          </a:p>
          <a:p>
            <a:r>
              <a:rPr lang="en-IN" sz="1600" dirty="0"/>
              <a:t>These functions are not the typical functions that we define for a class. The __</a:t>
            </a:r>
            <a:r>
              <a:rPr lang="en-IN" sz="1600" dirty="0" err="1"/>
              <a:t>init</a:t>
            </a:r>
            <a:r>
              <a:rPr lang="en-IN" sz="1600" dirty="0"/>
              <a:t>__() function we defined above is one of them. It gets called every time we create a new object of that class</a:t>
            </a:r>
            <a:r>
              <a:rPr lang="en-IN" sz="1600" dirty="0" smtClean="0"/>
              <a:t>.</a:t>
            </a:r>
          </a:p>
          <a:p>
            <a:r>
              <a:rPr lang="en-IN" sz="1600" dirty="0"/>
              <a:t>Suppose we want the print() function to print the coordinates of the Point object instead of what we got. </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19" t="70163" r="71346" b="21350"/>
          <a:stretch/>
        </p:blipFill>
        <p:spPr bwMode="auto">
          <a:xfrm>
            <a:off x="1221580" y="3750469"/>
            <a:ext cx="5222083" cy="932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4162780"/>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Polymorphism (Cont.)</a:t>
            </a:r>
            <a:endParaRPr lang="en-IN" b="1" dirty="0"/>
          </a:p>
        </p:txBody>
      </p:sp>
      <p:sp>
        <p:nvSpPr>
          <p:cNvPr id="3" name="Text Placeholder 2"/>
          <p:cNvSpPr>
            <a:spLocks noGrp="1"/>
          </p:cNvSpPr>
          <p:nvPr>
            <p:ph type="body" idx="1"/>
          </p:nvPr>
        </p:nvSpPr>
        <p:spPr/>
        <p:txBody>
          <a:bodyPr/>
          <a:lstStyle/>
          <a:p>
            <a:r>
              <a:rPr lang="en-IN" sz="1600" dirty="0"/>
              <a:t>We can define a __</a:t>
            </a:r>
            <a:r>
              <a:rPr lang="en-IN" sz="1600" dirty="0" err="1"/>
              <a:t>str</a:t>
            </a:r>
            <a:r>
              <a:rPr lang="en-IN" sz="1600" dirty="0"/>
              <a:t>__() method in our class that controls how the object gets printed. </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89" t="37362" r="69739" b="35194"/>
          <a:stretch/>
        </p:blipFill>
        <p:spPr bwMode="auto">
          <a:xfrm>
            <a:off x="985837" y="2257425"/>
            <a:ext cx="4033291"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296902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1" y="1"/>
            <a:ext cx="7029450" cy="517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3217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Abstraction</a:t>
            </a:r>
            <a:endParaRPr lang="en-IN" b="1" dirty="0"/>
          </a:p>
        </p:txBody>
      </p:sp>
      <p:sp>
        <p:nvSpPr>
          <p:cNvPr id="3" name="Text Placeholder 2"/>
          <p:cNvSpPr>
            <a:spLocks noGrp="1"/>
          </p:cNvSpPr>
          <p:nvPr>
            <p:ph type="body" idx="1"/>
          </p:nvPr>
        </p:nvSpPr>
        <p:spPr>
          <a:xfrm>
            <a:off x="457200" y="1403306"/>
            <a:ext cx="5114925" cy="3522600"/>
          </a:xfrm>
        </p:spPr>
        <p:txBody>
          <a:bodyPr/>
          <a:lstStyle/>
          <a:p>
            <a:r>
              <a:rPr lang="en-US" sz="1600" dirty="0" smtClean="0"/>
              <a:t>Here we have different types of trucks and cars. They have different color, shape, engine which makes them distinct.</a:t>
            </a:r>
          </a:p>
          <a:p>
            <a:r>
              <a:rPr lang="en-US" sz="1600" dirty="0" smtClean="0"/>
              <a:t>But they have some common properties and behavior among them i.e., they  all have tires, engine, steering, gear etc. and are used for travelling and can be operated in a common way.</a:t>
            </a:r>
          </a:p>
          <a:p>
            <a:r>
              <a:rPr lang="en-US" sz="1600" b="1" dirty="0" smtClean="0"/>
              <a:t>Vehicle </a:t>
            </a:r>
            <a:r>
              <a:rPr lang="en-US" sz="1600" dirty="0" smtClean="0"/>
              <a:t>can be the general idea of a car or truck. It retains only the information on general vehicle attributes and behavior eliminating the other characteristics of a particular car or a truck.</a:t>
            </a:r>
          </a:p>
          <a:p>
            <a:r>
              <a:rPr lang="en-US" sz="1600" b="1" dirty="0" smtClean="0"/>
              <a:t>Abstraction </a:t>
            </a:r>
            <a:r>
              <a:rPr lang="en-US" sz="1600" dirty="0" smtClean="0"/>
              <a:t>means hiding the implementation details and only show the essential details.</a:t>
            </a:r>
            <a:endParaRPr lang="en-US" sz="1600" b="1" dirty="0"/>
          </a:p>
        </p:txBody>
      </p:sp>
      <p:pic>
        <p:nvPicPr>
          <p:cNvPr id="4098" name="Picture 2" descr="https://image.slidesharecdn.com/abstract-class-and-interface-150616112518-lva1-app6891/95/abstract-class-and-interface-3-638.jpg?cb=1449473225"/>
          <p:cNvPicPr>
            <a:picLocks noChangeAspect="1" noChangeArrowheads="1"/>
          </p:cNvPicPr>
          <p:nvPr/>
        </p:nvPicPr>
        <p:blipFill rotWithShape="1">
          <a:blip r:embed="rId3">
            <a:extLst>
              <a:ext uri="{28A0092B-C50C-407E-A947-70E740481C1C}">
                <a14:useLocalDpi xmlns:a14="http://schemas.microsoft.com/office/drawing/2010/main" val="0"/>
              </a:ext>
            </a:extLst>
          </a:blip>
          <a:srcRect l="42581" t="21295" b="18424"/>
          <a:stretch/>
        </p:blipFill>
        <p:spPr bwMode="auto">
          <a:xfrm>
            <a:off x="5572125" y="1657348"/>
            <a:ext cx="3489326" cy="275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623202"/>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IN" b="1" dirty="0"/>
          </a:p>
        </p:txBody>
      </p:sp>
      <p:sp>
        <p:nvSpPr>
          <p:cNvPr id="3" name="Text Placeholder 2"/>
          <p:cNvSpPr>
            <a:spLocks noGrp="1"/>
          </p:cNvSpPr>
          <p:nvPr>
            <p:ph type="body" idx="1"/>
          </p:nvPr>
        </p:nvSpPr>
        <p:spPr/>
        <p:txBody>
          <a:bodyPr/>
          <a:lstStyle/>
          <a:p>
            <a:r>
              <a:rPr lang="en-IN" sz="1600" dirty="0" smtClean="0"/>
              <a:t>Object-Oriented </a:t>
            </a:r>
            <a:r>
              <a:rPr lang="en-IN" sz="1600" dirty="0"/>
              <a:t>Programming makes the program easy to understand as well as efficient.</a:t>
            </a:r>
          </a:p>
          <a:p>
            <a:r>
              <a:rPr lang="en-IN" sz="1600" dirty="0"/>
              <a:t>Since the class is sharable, the code can be reused.</a:t>
            </a:r>
          </a:p>
          <a:p>
            <a:r>
              <a:rPr lang="en-IN" sz="1600" dirty="0"/>
              <a:t>Data is safe and secure with data abstraction.</a:t>
            </a:r>
          </a:p>
          <a:p>
            <a:r>
              <a:rPr lang="en-IN" sz="1600" dirty="0"/>
              <a:t>Polymorphism allows the same interface for different objects, so programmers can write efficient code</a:t>
            </a:r>
            <a:r>
              <a:rPr lang="en-IN" sz="1600" dirty="0" smtClean="0"/>
              <a:t>.</a:t>
            </a:r>
            <a:r>
              <a:rPr lang="en-US" sz="1600" dirty="0" smtClean="0"/>
              <a:t> </a:t>
            </a:r>
            <a:endParaRPr lang="en-US" sz="1600" dirty="0"/>
          </a:p>
          <a:p>
            <a:pPr algn="just"/>
            <a:r>
              <a:rPr lang="en-US" sz="1600" dirty="0"/>
              <a:t>Follows bottom up approach</a:t>
            </a:r>
          </a:p>
          <a:p>
            <a:pPr algn="just"/>
            <a:r>
              <a:rPr lang="en-US" sz="1600" dirty="0"/>
              <a:t>This language also emphasizes reusability through inheritance and the capacity to spread current implementations without having to change a great deal of code by using polymorphism.</a:t>
            </a:r>
          </a:p>
          <a:p>
            <a:endParaRPr lang="en-US" sz="1600" dirty="0"/>
          </a:p>
          <a:p>
            <a:endParaRPr lang="en-US" sz="1600" dirty="0"/>
          </a:p>
        </p:txBody>
      </p:sp>
    </p:spTree>
    <p:extLst>
      <p:ext uri="{BB962C8B-B14F-4D97-AF65-F5344CB8AC3E}">
        <p14:creationId xmlns:p14="http://schemas.microsoft.com/office/powerpoint/2010/main" val="3130268139"/>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4" name="Google Shape;304;p34"/>
          <p:cNvSpPr txBox="1">
            <a:spLocks noGrp="1"/>
          </p:cNvSpPr>
          <p:nvPr>
            <p:ph type="subTitle" idx="4294967295"/>
          </p:nvPr>
        </p:nvSpPr>
        <p:spPr>
          <a:xfrm>
            <a:off x="1275150" y="2139419"/>
            <a:ext cx="6593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smtClean="0">
                <a:solidFill>
                  <a:schemeClr val="lt1"/>
                </a:solidFill>
              </a:rPr>
              <a:t>Thank You</a:t>
            </a:r>
            <a:endParaRPr sz="3600" b="1" dirty="0">
              <a:solidFill>
                <a:schemeClr val="lt1"/>
              </a:solidFill>
            </a:endParaRPr>
          </a:p>
        </p:txBody>
      </p:sp>
    </p:spTree>
    <p:extLst>
      <p:ext uri="{BB962C8B-B14F-4D97-AF65-F5344CB8AC3E}">
        <p14:creationId xmlns:p14="http://schemas.microsoft.com/office/powerpoint/2010/main" val="2247039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33338"/>
            <a:ext cx="6429375"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817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9" y="0"/>
            <a:ext cx="7167562" cy="510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734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thello template">
  <a:themeElements>
    <a:clrScheme name="Custom 347">
      <a:dk1>
        <a:srgbClr val="222222"/>
      </a:dk1>
      <a:lt1>
        <a:srgbClr val="FFFFFF"/>
      </a:lt1>
      <a:dk2>
        <a:srgbClr val="222222"/>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9333</TotalTime>
  <Words>2208</Words>
  <Application>Microsoft Office PowerPoint</Application>
  <PresentationFormat>On-screen Show (16:9)</PresentationFormat>
  <Paragraphs>296</Paragraphs>
  <Slides>72</Slides>
  <Notes>71</Notes>
  <HiddenSlides>13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Raleway</vt:lpstr>
      <vt:lpstr>Wingdings</vt:lpstr>
      <vt:lpstr>Roboto</vt:lpstr>
      <vt:lpstr>Merriweather</vt:lpstr>
      <vt:lpstr>Othello template</vt:lpstr>
      <vt:lpstr>Unit 1: OOP</vt:lpstr>
      <vt:lpstr>Contents</vt:lpstr>
      <vt:lpstr>Introduction to OOP </vt:lpstr>
      <vt:lpstr>Class</vt:lpstr>
      <vt:lpstr>Class (cont..)</vt:lpstr>
      <vt:lpstr>PowerPoint Presentation</vt:lpstr>
      <vt:lpstr>PowerPoint Presentation</vt:lpstr>
      <vt:lpstr>PowerPoint Presentation</vt:lpstr>
      <vt:lpstr>PowerPoint Presentation</vt:lpstr>
      <vt:lpstr>Object</vt:lpstr>
      <vt:lpstr>What is an object?</vt:lpstr>
      <vt:lpstr>Object (cont..)</vt:lpstr>
      <vt:lpstr>PowerPoint Presentation</vt:lpstr>
      <vt:lpstr>Class (Cont.)</vt:lpstr>
      <vt:lpstr>The self Parameter</vt:lpstr>
      <vt:lpstr> The __init__() Function </vt:lpstr>
      <vt:lpstr> The __init__() Function (Cont.) </vt:lpstr>
      <vt:lpstr>Variables in OOP</vt:lpstr>
      <vt:lpstr>Variables in OOP</vt:lpstr>
      <vt:lpstr>Variables in OOP</vt:lpstr>
      <vt:lpstr>Variables in OOP (Summary)</vt:lpstr>
      <vt:lpstr>Example</vt:lpstr>
      <vt:lpstr>Example</vt:lpstr>
      <vt:lpstr>Example</vt:lpstr>
      <vt:lpstr>Constructors in Python</vt:lpstr>
      <vt:lpstr>Constructors in Python (Cont.)</vt:lpstr>
      <vt:lpstr>Constructors in Python (Cont.)</vt:lpstr>
      <vt:lpstr>Destructors in Python </vt:lpstr>
      <vt:lpstr>Destructors in Python (Cont.)</vt:lpstr>
      <vt:lpstr>Methods for updating set...() and retrieving get...() of data members of the class</vt:lpstr>
      <vt:lpstr>Methods for updating set...() and retrieving get...() of data members of the class</vt:lpstr>
      <vt:lpstr>Methods for updating set...() and retrieving get...() of data members of the class</vt:lpstr>
      <vt:lpstr>Methods for updating set...() and retrieving get...() of data members of the class</vt:lpstr>
      <vt:lpstr>Methods for updating set...() and retrieving get...() of data members of the class</vt:lpstr>
      <vt:lpstr>OOPS CONCEPT IN PYTHON</vt:lpstr>
      <vt:lpstr>Inheritance</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Inheritance (Cont.)</vt:lpstr>
      <vt:lpstr>Encapsulation</vt:lpstr>
      <vt:lpstr>Encapsulation (Cont.)</vt:lpstr>
      <vt:lpstr>Encapsulation (Cont.)</vt:lpstr>
      <vt:lpstr>Encapsulation (Cont.)</vt:lpstr>
      <vt:lpstr>Encapsulation (Cont.)</vt:lpstr>
      <vt:lpstr>Encapsulation (Cont.)</vt:lpstr>
      <vt:lpstr>Encapsulation (Cont.)</vt:lpstr>
      <vt:lpstr>Encapsulation (Cont.)</vt:lpstr>
      <vt:lpstr>Encapsulation (Cont.)</vt:lpstr>
      <vt:lpstr>Polymorphism</vt:lpstr>
      <vt:lpstr>Polymorphism (Cont.)</vt:lpstr>
      <vt:lpstr>Polymorphism (Cont.)</vt:lpstr>
      <vt:lpstr>Polymorphism (Cont.)</vt:lpstr>
      <vt:lpstr>Polymorphism (Cont.)</vt:lpstr>
      <vt:lpstr>Polymorphism (Cont.)</vt:lpstr>
      <vt:lpstr>Abstraction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Introduction to Python</dc:title>
  <dc:creator>Tanvi</dc:creator>
  <cp:lastModifiedBy>user</cp:lastModifiedBy>
  <cp:revision>334</cp:revision>
  <dcterms:modified xsi:type="dcterms:W3CDTF">2023-03-02T06:42:29Z</dcterms:modified>
</cp:coreProperties>
</file>